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Comic Sans Bold" charset="1" panose="03000902030302020204"/>
      <p:regular r:id="rId19"/>
    </p:embeddedFont>
    <p:embeddedFont>
      <p:font typeface="Cakerolli" charset="1" panose="00000000000000000000"/>
      <p:regular r:id="rId20"/>
    </p:embeddedFont>
    <p:embeddedFont>
      <p:font typeface="Cakerolli Bold" charset="1" panose="000000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13" Target="../media/image29.png" Type="http://schemas.openxmlformats.org/officeDocument/2006/relationships/image"/><Relationship Id="rId14" Target="../media/image30.svg" Type="http://schemas.openxmlformats.org/officeDocument/2006/relationships/image"/><Relationship Id="rId15" Target="../media/image31.png" Type="http://schemas.openxmlformats.org/officeDocument/2006/relationships/image"/><Relationship Id="rId16" Target="../media/image32.svg" Type="http://schemas.openxmlformats.org/officeDocument/2006/relationships/image"/><Relationship Id="rId17" Target="../media/image33.png" Type="http://schemas.openxmlformats.org/officeDocument/2006/relationships/image"/><Relationship Id="rId18" Target="../media/image34.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svg" Type="http://schemas.openxmlformats.org/officeDocument/2006/relationships/image"/><Relationship Id="rId11" Target="../media/image41.png" Type="http://schemas.openxmlformats.org/officeDocument/2006/relationships/image"/><Relationship Id="rId12" Target="../media/image42.svg" Type="http://schemas.openxmlformats.org/officeDocument/2006/relationships/image"/><Relationship Id="rId13" Target="../media/image43.png" Type="http://schemas.openxmlformats.org/officeDocument/2006/relationships/image"/><Relationship Id="rId14" Target="../media/image44.svg" Type="http://schemas.openxmlformats.org/officeDocument/2006/relationships/image"/><Relationship Id="rId15" Target="../media/image45.png" Type="http://schemas.openxmlformats.org/officeDocument/2006/relationships/image"/><Relationship Id="rId16" Target="../media/image46.svg" Type="http://schemas.openxmlformats.org/officeDocument/2006/relationships/image"/><Relationship Id="rId17" Target="../media/image47.png" Type="http://schemas.openxmlformats.org/officeDocument/2006/relationships/image"/><Relationship Id="rId18" Target="../media/image48.svg" Type="http://schemas.openxmlformats.org/officeDocument/2006/relationships/image"/><Relationship Id="rId19" Target="../media/image14.png" Type="http://schemas.openxmlformats.org/officeDocument/2006/relationships/image"/><Relationship Id="rId2" Target="../media/image1.jpeg" Type="http://schemas.openxmlformats.org/officeDocument/2006/relationships/image"/><Relationship Id="rId20" Target="../media/image15.sv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 Id="rId9" Target="../media/image5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svg" Type="http://schemas.openxmlformats.org/officeDocument/2006/relationships/image"/><Relationship Id="rId11" Target="../media/image45.png" Type="http://schemas.openxmlformats.org/officeDocument/2006/relationships/image"/><Relationship Id="rId12" Target="../media/image46.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57.jpeg" Type="http://schemas.openxmlformats.org/officeDocument/2006/relationships/image"/><Relationship Id="rId16" Target="../media/VAGYXpNqahU.mp4" Type="http://schemas.openxmlformats.org/officeDocument/2006/relationships/video"/><Relationship Id="rId17" Target="../media/VAGYXpNqahU.mp4" Type="http://schemas.microsoft.com/office/2007/relationships/media"/><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9.png" Type="http://schemas.openxmlformats.org/officeDocument/2006/relationships/image"/><Relationship Id="rId6" Target="../media/image50.svg" Type="http://schemas.openxmlformats.org/officeDocument/2006/relationships/image"/><Relationship Id="rId7" Target="../media/image55.png" Type="http://schemas.openxmlformats.org/officeDocument/2006/relationships/image"/><Relationship Id="rId8" Target="../media/image56.svg" Type="http://schemas.openxmlformats.org/officeDocument/2006/relationships/image"/><Relationship Id="rId9" Target="../media/image2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2" Target="../media/image1.jpeg" Type="http://schemas.openxmlformats.org/officeDocument/2006/relationships/image"/><Relationship Id="rId3" Target="../media/image41.png" Type="http://schemas.openxmlformats.org/officeDocument/2006/relationships/image"/><Relationship Id="rId4" Target="../media/image42.svg" Type="http://schemas.openxmlformats.org/officeDocument/2006/relationships/image"/><Relationship Id="rId5" Target="../media/image43.png" Type="http://schemas.openxmlformats.org/officeDocument/2006/relationships/image"/><Relationship Id="rId6" Target="../media/image44.svg" Type="http://schemas.openxmlformats.org/officeDocument/2006/relationships/image"/><Relationship Id="rId7" Target="../media/image45.png" Type="http://schemas.openxmlformats.org/officeDocument/2006/relationships/image"/><Relationship Id="rId8" Target="../media/image46.svg" Type="http://schemas.openxmlformats.org/officeDocument/2006/relationships/image"/><Relationship Id="rId9" Target="../media/image4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26.jpeg" Type="http://schemas.openxmlformats.org/officeDocument/2006/relationships/image"/><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2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31.png" Type="http://schemas.openxmlformats.org/officeDocument/2006/relationships/image"/><Relationship Id="rId12" Target="../media/image32.svg" Type="http://schemas.openxmlformats.org/officeDocument/2006/relationships/image"/><Relationship Id="rId13" Target="../media/image33.png" Type="http://schemas.openxmlformats.org/officeDocument/2006/relationships/image"/><Relationship Id="rId14" Target="../media/image34.svg" Type="http://schemas.openxmlformats.org/officeDocument/2006/relationships/image"/><Relationship Id="rId15" Target="../media/image22.png" Type="http://schemas.openxmlformats.org/officeDocument/2006/relationships/image"/><Relationship Id="rId16" Target="../media/image23.svg" Type="http://schemas.openxmlformats.org/officeDocument/2006/relationships/image"/><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35.jpeg" Type="http://schemas.openxmlformats.org/officeDocument/2006/relationships/image"/><Relationship Id="rId14" Target="../media/image36.jpeg" Type="http://schemas.openxmlformats.org/officeDocument/2006/relationships/image"/><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2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jpeg" Type="http://schemas.openxmlformats.org/officeDocument/2006/relationships/image"/><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37.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jpeg" Type="http://schemas.openxmlformats.org/officeDocument/2006/relationships/image"/><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39.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svg" Type="http://schemas.openxmlformats.org/officeDocument/2006/relationships/image"/><Relationship Id="rId11" Target="../media/image43.png" Type="http://schemas.openxmlformats.org/officeDocument/2006/relationships/image"/><Relationship Id="rId12" Target="../media/image44.svg" Type="http://schemas.openxmlformats.org/officeDocument/2006/relationships/image"/><Relationship Id="rId13" Target="../media/image45.png" Type="http://schemas.openxmlformats.org/officeDocument/2006/relationships/image"/><Relationship Id="rId14" Target="../media/image46.svg" Type="http://schemas.openxmlformats.org/officeDocument/2006/relationships/image"/><Relationship Id="rId15" Target="../media/image47.png" Type="http://schemas.openxmlformats.org/officeDocument/2006/relationships/image"/><Relationship Id="rId16" Target="../media/image48.svg" Type="http://schemas.openxmlformats.org/officeDocument/2006/relationships/image"/><Relationship Id="rId17" Target="../media/image14.png" Type="http://schemas.openxmlformats.org/officeDocument/2006/relationships/image"/><Relationship Id="rId18" Target="../media/image15.svg" Type="http://schemas.openxmlformats.org/officeDocument/2006/relationships/image"/><Relationship Id="rId19" Target="../media/image8.png" Type="http://schemas.openxmlformats.org/officeDocument/2006/relationships/image"/><Relationship Id="rId2" Target="../media/image1.jpeg" Type="http://schemas.openxmlformats.org/officeDocument/2006/relationships/image"/><Relationship Id="rId20" Target="../media/image9.sv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 Id="rId9" Target="../media/image4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13" Target="../media/image29.png" Type="http://schemas.openxmlformats.org/officeDocument/2006/relationships/image"/><Relationship Id="rId14" Target="../media/image30.svg" Type="http://schemas.openxmlformats.org/officeDocument/2006/relationships/image"/><Relationship Id="rId15" Target="../media/image31.png" Type="http://schemas.openxmlformats.org/officeDocument/2006/relationships/image"/><Relationship Id="rId16" Target="../media/image32.svg" Type="http://schemas.openxmlformats.org/officeDocument/2006/relationships/image"/><Relationship Id="rId17" Target="../media/image33.png" Type="http://schemas.openxmlformats.org/officeDocument/2006/relationships/image"/><Relationship Id="rId18" Target="../media/image34.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11" r="0" b="-8111"/>
            </a:stretch>
          </a:blipFill>
        </p:spPr>
      </p:sp>
      <p:sp>
        <p:nvSpPr>
          <p:cNvPr name="Freeform 3" id="3"/>
          <p:cNvSpPr/>
          <p:nvPr/>
        </p:nvSpPr>
        <p:spPr>
          <a:xfrm flipH="false" flipV="false" rot="8987862">
            <a:off x="-1888954" y="-2006581"/>
            <a:ext cx="5721007" cy="5460961"/>
          </a:xfrm>
          <a:custGeom>
            <a:avLst/>
            <a:gdLst/>
            <a:ahLst/>
            <a:cxnLst/>
            <a:rect r="r" b="b" t="t" l="l"/>
            <a:pathLst>
              <a:path h="5460961" w="5721007">
                <a:moveTo>
                  <a:pt x="0" y="0"/>
                </a:moveTo>
                <a:lnTo>
                  <a:pt x="5721008" y="0"/>
                </a:lnTo>
                <a:lnTo>
                  <a:pt x="5721008" y="5460962"/>
                </a:lnTo>
                <a:lnTo>
                  <a:pt x="0" y="54609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194280">
            <a:off x="14317510" y="6450228"/>
            <a:ext cx="5883580" cy="5616144"/>
          </a:xfrm>
          <a:custGeom>
            <a:avLst/>
            <a:gdLst/>
            <a:ahLst/>
            <a:cxnLst/>
            <a:rect r="r" b="b" t="t" l="l"/>
            <a:pathLst>
              <a:path h="5616144" w="5883580">
                <a:moveTo>
                  <a:pt x="0" y="0"/>
                </a:moveTo>
                <a:lnTo>
                  <a:pt x="5883580" y="0"/>
                </a:lnTo>
                <a:lnTo>
                  <a:pt x="5883580" y="5616144"/>
                </a:lnTo>
                <a:lnTo>
                  <a:pt x="0" y="56161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314647" y="-638656"/>
            <a:ext cx="4686693" cy="4686693"/>
          </a:xfrm>
          <a:custGeom>
            <a:avLst/>
            <a:gdLst/>
            <a:ahLst/>
            <a:cxnLst/>
            <a:rect r="r" b="b" t="t" l="l"/>
            <a:pathLst>
              <a:path h="4686693" w="4686693">
                <a:moveTo>
                  <a:pt x="0" y="0"/>
                </a:moveTo>
                <a:lnTo>
                  <a:pt x="4686694" y="0"/>
                </a:lnTo>
                <a:lnTo>
                  <a:pt x="4686694" y="4686693"/>
                </a:lnTo>
                <a:lnTo>
                  <a:pt x="0" y="468669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4630400" y="6064010"/>
            <a:ext cx="4991381" cy="4991381"/>
          </a:xfrm>
          <a:custGeom>
            <a:avLst/>
            <a:gdLst/>
            <a:ahLst/>
            <a:cxnLst/>
            <a:rect r="r" b="b" t="t" l="l"/>
            <a:pathLst>
              <a:path h="4991381" w="4991381">
                <a:moveTo>
                  <a:pt x="0" y="0"/>
                </a:moveTo>
                <a:lnTo>
                  <a:pt x="4991381" y="0"/>
                </a:lnTo>
                <a:lnTo>
                  <a:pt x="4991381" y="4991381"/>
                </a:lnTo>
                <a:lnTo>
                  <a:pt x="0" y="49913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2292222">
            <a:off x="-336741" y="7588145"/>
            <a:ext cx="3121671" cy="3340309"/>
          </a:xfrm>
          <a:custGeom>
            <a:avLst/>
            <a:gdLst/>
            <a:ahLst/>
            <a:cxnLst/>
            <a:rect r="r" b="b" t="t" l="l"/>
            <a:pathLst>
              <a:path h="3340309" w="3121671">
                <a:moveTo>
                  <a:pt x="0" y="0"/>
                </a:moveTo>
                <a:lnTo>
                  <a:pt x="3121671" y="0"/>
                </a:lnTo>
                <a:lnTo>
                  <a:pt x="3121671" y="3340310"/>
                </a:lnTo>
                <a:lnTo>
                  <a:pt x="0" y="334031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3074453" y="2112340"/>
            <a:ext cx="12535591" cy="5538452"/>
          </a:xfrm>
          <a:custGeom>
            <a:avLst/>
            <a:gdLst/>
            <a:ahLst/>
            <a:cxnLst/>
            <a:rect r="r" b="b" t="t" l="l"/>
            <a:pathLst>
              <a:path h="5538452" w="12535591">
                <a:moveTo>
                  <a:pt x="0" y="0"/>
                </a:moveTo>
                <a:lnTo>
                  <a:pt x="12535591" y="0"/>
                </a:lnTo>
                <a:lnTo>
                  <a:pt x="12535591" y="5538452"/>
                </a:lnTo>
                <a:lnTo>
                  <a:pt x="0" y="553845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9" id="9"/>
          <p:cNvSpPr txBox="true"/>
          <p:nvPr/>
        </p:nvSpPr>
        <p:spPr>
          <a:xfrm rot="-218217">
            <a:off x="3480663" y="2512162"/>
            <a:ext cx="11300888" cy="4107167"/>
          </a:xfrm>
          <a:prstGeom prst="rect">
            <a:avLst/>
          </a:prstGeom>
        </p:spPr>
        <p:txBody>
          <a:bodyPr anchor="t" rtlCol="false" tIns="0" lIns="0" bIns="0" rIns="0">
            <a:spAutoFit/>
          </a:bodyPr>
          <a:lstStyle/>
          <a:p>
            <a:pPr algn="ctr">
              <a:lnSpc>
                <a:spcPts val="10920"/>
              </a:lnSpc>
            </a:pPr>
            <a:r>
              <a:rPr lang="en-US" b="true" sz="7800">
                <a:solidFill>
                  <a:srgbClr val="FFFFFF"/>
                </a:solidFill>
                <a:latin typeface="Comic Sans Bold"/>
                <a:ea typeface="Comic Sans Bold"/>
                <a:cs typeface="Comic Sans Bold"/>
                <a:sym typeface="Comic Sans Bold"/>
              </a:rPr>
              <a:t>RECIPE RECOMMENDATION SYSTEM</a:t>
            </a:r>
          </a:p>
        </p:txBody>
      </p:sp>
      <p:sp>
        <p:nvSpPr>
          <p:cNvPr name="Freeform 10" id="10"/>
          <p:cNvSpPr/>
          <p:nvPr/>
        </p:nvSpPr>
        <p:spPr>
          <a:xfrm flipH="false" flipV="false" rot="0">
            <a:off x="15836881" y="1028700"/>
            <a:ext cx="2844837" cy="2963372"/>
          </a:xfrm>
          <a:custGeom>
            <a:avLst/>
            <a:gdLst/>
            <a:ahLst/>
            <a:cxnLst/>
            <a:rect r="r" b="b" t="t" l="l"/>
            <a:pathLst>
              <a:path h="2963372" w="2844837">
                <a:moveTo>
                  <a:pt x="0" y="0"/>
                </a:moveTo>
                <a:lnTo>
                  <a:pt x="2844838" y="0"/>
                </a:lnTo>
                <a:lnTo>
                  <a:pt x="2844838" y="2963372"/>
                </a:lnTo>
                <a:lnTo>
                  <a:pt x="0" y="296337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1" id="11"/>
          <p:cNvSpPr/>
          <p:nvPr/>
        </p:nvSpPr>
        <p:spPr>
          <a:xfrm flipH="false" flipV="false" rot="4607992">
            <a:off x="16483309" y="988841"/>
            <a:ext cx="2168746" cy="1975530"/>
          </a:xfrm>
          <a:custGeom>
            <a:avLst/>
            <a:gdLst/>
            <a:ahLst/>
            <a:cxnLst/>
            <a:rect r="r" b="b" t="t" l="l"/>
            <a:pathLst>
              <a:path h="1975530" w="2168746">
                <a:moveTo>
                  <a:pt x="0" y="0"/>
                </a:moveTo>
                <a:lnTo>
                  <a:pt x="2168746" y="0"/>
                </a:lnTo>
                <a:lnTo>
                  <a:pt x="2168746" y="1975530"/>
                </a:lnTo>
                <a:lnTo>
                  <a:pt x="0" y="197553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2" id="12"/>
          <p:cNvSpPr/>
          <p:nvPr/>
        </p:nvSpPr>
        <p:spPr>
          <a:xfrm flipH="true" flipV="false" rot="661866">
            <a:off x="1811675" y="6735367"/>
            <a:ext cx="994509" cy="827928"/>
          </a:xfrm>
          <a:custGeom>
            <a:avLst/>
            <a:gdLst/>
            <a:ahLst/>
            <a:cxnLst/>
            <a:rect r="r" b="b" t="t" l="l"/>
            <a:pathLst>
              <a:path h="827928" w="994509">
                <a:moveTo>
                  <a:pt x="994508" y="0"/>
                </a:moveTo>
                <a:lnTo>
                  <a:pt x="0" y="0"/>
                </a:lnTo>
                <a:lnTo>
                  <a:pt x="0" y="827928"/>
                </a:lnTo>
                <a:lnTo>
                  <a:pt x="994508" y="827928"/>
                </a:lnTo>
                <a:lnTo>
                  <a:pt x="994508"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3" id="13"/>
          <p:cNvSpPr txBox="true"/>
          <p:nvPr/>
        </p:nvSpPr>
        <p:spPr>
          <a:xfrm rot="0">
            <a:off x="3483548" y="8150126"/>
            <a:ext cx="10190888" cy="1581150"/>
          </a:xfrm>
          <a:prstGeom prst="rect">
            <a:avLst/>
          </a:prstGeom>
        </p:spPr>
        <p:txBody>
          <a:bodyPr anchor="t" rtlCol="false" tIns="0" lIns="0" bIns="0" rIns="0">
            <a:spAutoFit/>
          </a:bodyPr>
          <a:lstStyle/>
          <a:p>
            <a:pPr algn="ctr">
              <a:lnSpc>
                <a:spcPts val="4200"/>
              </a:lnSpc>
              <a:spcBef>
                <a:spcPct val="0"/>
              </a:spcBef>
            </a:pPr>
            <a:r>
              <a:rPr lang="en-US" b="true" sz="3000">
                <a:solidFill>
                  <a:srgbClr val="935F55"/>
                </a:solidFill>
                <a:latin typeface="Comic Sans Bold"/>
                <a:ea typeface="Comic Sans Bold"/>
                <a:cs typeface="Comic Sans Bold"/>
                <a:sym typeface="Comic Sans Bold"/>
              </a:rPr>
              <a:t>TEAM MEMBERS: HENIBEN PRAJAPATI, IMANJOT DEOL, JAY SHAH, NISHCHAL SINGI, SHARATH KUMAR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11" r="0" b="-8111"/>
            </a:stretch>
          </a:blipFill>
        </p:spPr>
      </p:sp>
      <p:sp>
        <p:nvSpPr>
          <p:cNvPr name="Freeform 3" id="3"/>
          <p:cNvSpPr/>
          <p:nvPr/>
        </p:nvSpPr>
        <p:spPr>
          <a:xfrm flipH="false" flipV="false" rot="-1883751">
            <a:off x="-2032850" y="2601732"/>
            <a:ext cx="6711197" cy="6406143"/>
          </a:xfrm>
          <a:custGeom>
            <a:avLst/>
            <a:gdLst/>
            <a:ahLst/>
            <a:cxnLst/>
            <a:rect r="r" b="b" t="t" l="l"/>
            <a:pathLst>
              <a:path h="6406143" w="6711197">
                <a:moveTo>
                  <a:pt x="0" y="0"/>
                </a:moveTo>
                <a:lnTo>
                  <a:pt x="6711197" y="0"/>
                </a:lnTo>
                <a:lnTo>
                  <a:pt x="6711197" y="6406142"/>
                </a:lnTo>
                <a:lnTo>
                  <a:pt x="0" y="6406142"/>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671194">
            <a:off x="257748" y="169066"/>
            <a:ext cx="5364128" cy="5403426"/>
          </a:xfrm>
          <a:custGeom>
            <a:avLst/>
            <a:gdLst/>
            <a:ahLst/>
            <a:cxnLst/>
            <a:rect r="r" b="b" t="t" l="l"/>
            <a:pathLst>
              <a:path h="5403426" w="5364128">
                <a:moveTo>
                  <a:pt x="0" y="0"/>
                </a:moveTo>
                <a:lnTo>
                  <a:pt x="5364128" y="0"/>
                </a:lnTo>
                <a:lnTo>
                  <a:pt x="5364128" y="5403426"/>
                </a:lnTo>
                <a:lnTo>
                  <a:pt x="0" y="54034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000474" y="5403704"/>
            <a:ext cx="4572940" cy="4531368"/>
          </a:xfrm>
          <a:custGeom>
            <a:avLst/>
            <a:gdLst/>
            <a:ahLst/>
            <a:cxnLst/>
            <a:rect r="r" b="b" t="t" l="l"/>
            <a:pathLst>
              <a:path h="4531368" w="4572940">
                <a:moveTo>
                  <a:pt x="0" y="0"/>
                </a:moveTo>
                <a:lnTo>
                  <a:pt x="4572941" y="0"/>
                </a:lnTo>
                <a:lnTo>
                  <a:pt x="4572941" y="4531368"/>
                </a:lnTo>
                <a:lnTo>
                  <a:pt x="0" y="453136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true" flipV="false" rot="0">
            <a:off x="-693791" y="5403704"/>
            <a:ext cx="2287192" cy="2433183"/>
          </a:xfrm>
          <a:custGeom>
            <a:avLst/>
            <a:gdLst/>
            <a:ahLst/>
            <a:cxnLst/>
            <a:rect r="r" b="b" t="t" l="l"/>
            <a:pathLst>
              <a:path h="2433183" w="2287192">
                <a:moveTo>
                  <a:pt x="2287192" y="0"/>
                </a:moveTo>
                <a:lnTo>
                  <a:pt x="0" y="0"/>
                </a:lnTo>
                <a:lnTo>
                  <a:pt x="0" y="2433183"/>
                </a:lnTo>
                <a:lnTo>
                  <a:pt x="2287192" y="2433183"/>
                </a:lnTo>
                <a:lnTo>
                  <a:pt x="2287192"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1042815">
            <a:off x="15338355" y="7863914"/>
            <a:ext cx="3121671" cy="3340309"/>
          </a:xfrm>
          <a:custGeom>
            <a:avLst/>
            <a:gdLst/>
            <a:ahLst/>
            <a:cxnLst/>
            <a:rect r="r" b="b" t="t" l="l"/>
            <a:pathLst>
              <a:path h="3340309" w="3121671">
                <a:moveTo>
                  <a:pt x="0" y="0"/>
                </a:moveTo>
                <a:lnTo>
                  <a:pt x="3121671" y="0"/>
                </a:lnTo>
                <a:lnTo>
                  <a:pt x="3121671" y="3340309"/>
                </a:lnTo>
                <a:lnTo>
                  <a:pt x="0" y="334030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5270301" y="1028700"/>
            <a:ext cx="3257781" cy="1575581"/>
          </a:xfrm>
          <a:custGeom>
            <a:avLst/>
            <a:gdLst/>
            <a:ahLst/>
            <a:cxnLst/>
            <a:rect r="r" b="b" t="t" l="l"/>
            <a:pathLst>
              <a:path h="1575581" w="3257781">
                <a:moveTo>
                  <a:pt x="0" y="0"/>
                </a:moveTo>
                <a:lnTo>
                  <a:pt x="3257780" y="0"/>
                </a:lnTo>
                <a:lnTo>
                  <a:pt x="3257780" y="1575581"/>
                </a:lnTo>
                <a:lnTo>
                  <a:pt x="0" y="157558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9" id="9"/>
          <p:cNvSpPr txBox="true"/>
          <p:nvPr/>
        </p:nvSpPr>
        <p:spPr>
          <a:xfrm rot="0">
            <a:off x="5133254" y="261377"/>
            <a:ext cx="10079896" cy="2379532"/>
          </a:xfrm>
          <a:prstGeom prst="rect">
            <a:avLst/>
          </a:prstGeom>
        </p:spPr>
        <p:txBody>
          <a:bodyPr anchor="t" rtlCol="false" tIns="0" lIns="0" bIns="0" rIns="0">
            <a:spAutoFit/>
          </a:bodyPr>
          <a:lstStyle/>
          <a:p>
            <a:pPr algn="ctr">
              <a:lnSpc>
                <a:spcPts val="9544"/>
              </a:lnSpc>
            </a:pPr>
            <a:r>
              <a:rPr lang="en-US" b="true" sz="6817" spc="340">
                <a:solidFill>
                  <a:srgbClr val="935F55"/>
                </a:solidFill>
                <a:latin typeface="Comic Sans Bold"/>
                <a:ea typeface="Comic Sans Bold"/>
                <a:cs typeface="Comic Sans Bold"/>
                <a:sym typeface="Comic Sans Bold"/>
              </a:rPr>
              <a:t>IMPLEMENTATION DETAILS</a:t>
            </a:r>
          </a:p>
        </p:txBody>
      </p:sp>
      <p:sp>
        <p:nvSpPr>
          <p:cNvPr name="Freeform 10" id="10"/>
          <p:cNvSpPr/>
          <p:nvPr/>
        </p:nvSpPr>
        <p:spPr>
          <a:xfrm flipH="false" flipV="false" rot="0">
            <a:off x="6643450" y="4353848"/>
            <a:ext cx="3576062" cy="2479932"/>
          </a:xfrm>
          <a:custGeom>
            <a:avLst/>
            <a:gdLst/>
            <a:ahLst/>
            <a:cxnLst/>
            <a:rect r="r" b="b" t="t" l="l"/>
            <a:pathLst>
              <a:path h="2479932" w="3576062">
                <a:moveTo>
                  <a:pt x="0" y="0"/>
                </a:moveTo>
                <a:lnTo>
                  <a:pt x="3576062" y="0"/>
                </a:lnTo>
                <a:lnTo>
                  <a:pt x="3576062" y="2479932"/>
                </a:lnTo>
                <a:lnTo>
                  <a:pt x="0" y="247993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1" id="11"/>
          <p:cNvSpPr/>
          <p:nvPr/>
        </p:nvSpPr>
        <p:spPr>
          <a:xfrm flipH="false" flipV="false" rot="0">
            <a:off x="6778768" y="4447689"/>
            <a:ext cx="3305426" cy="2292251"/>
          </a:xfrm>
          <a:custGeom>
            <a:avLst/>
            <a:gdLst/>
            <a:ahLst/>
            <a:cxnLst/>
            <a:rect r="r" b="b" t="t" l="l"/>
            <a:pathLst>
              <a:path h="2292251" w="3305426">
                <a:moveTo>
                  <a:pt x="0" y="0"/>
                </a:moveTo>
                <a:lnTo>
                  <a:pt x="3305426" y="0"/>
                </a:lnTo>
                <a:lnTo>
                  <a:pt x="3305426" y="2292250"/>
                </a:lnTo>
                <a:lnTo>
                  <a:pt x="0" y="229225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2" id="12"/>
          <p:cNvSpPr txBox="true"/>
          <p:nvPr/>
        </p:nvSpPr>
        <p:spPr>
          <a:xfrm rot="0">
            <a:off x="7084671" y="3615569"/>
            <a:ext cx="3200145" cy="658463"/>
          </a:xfrm>
          <a:prstGeom prst="rect">
            <a:avLst/>
          </a:prstGeom>
        </p:spPr>
        <p:txBody>
          <a:bodyPr anchor="t" rtlCol="false" tIns="0" lIns="0" bIns="0" rIns="0">
            <a:spAutoFit/>
          </a:bodyPr>
          <a:lstStyle/>
          <a:p>
            <a:pPr algn="ctr">
              <a:lnSpc>
                <a:spcPts val="3536"/>
              </a:lnSpc>
              <a:spcBef>
                <a:spcPct val="0"/>
              </a:spcBef>
            </a:pPr>
            <a:r>
              <a:rPr lang="en-US" sz="2947">
                <a:solidFill>
                  <a:srgbClr val="935F55"/>
                </a:solidFill>
                <a:latin typeface="Cakerolli"/>
                <a:ea typeface="Cakerolli"/>
                <a:cs typeface="Cakerolli"/>
                <a:sym typeface="Cakerolli"/>
              </a:rPr>
              <a:t>Find Similar Recipes</a:t>
            </a:r>
          </a:p>
        </p:txBody>
      </p:sp>
      <p:sp>
        <p:nvSpPr>
          <p:cNvPr name="TextBox 13" id="13"/>
          <p:cNvSpPr txBox="true"/>
          <p:nvPr/>
        </p:nvSpPr>
        <p:spPr>
          <a:xfrm rot="0">
            <a:off x="6750193" y="4641817"/>
            <a:ext cx="3183346" cy="1304842"/>
          </a:xfrm>
          <a:prstGeom prst="rect">
            <a:avLst/>
          </a:prstGeom>
        </p:spPr>
        <p:txBody>
          <a:bodyPr anchor="t" rtlCol="false" tIns="0" lIns="0" bIns="0" rIns="0">
            <a:spAutoFit/>
          </a:bodyPr>
          <a:lstStyle/>
          <a:p>
            <a:pPr algn="l" marL="477078" indent="-238539" lvl="1">
              <a:lnSpc>
                <a:spcPts val="3027"/>
              </a:lnSpc>
              <a:buFont typeface="Arial"/>
              <a:buChar char="•"/>
            </a:pPr>
            <a:r>
              <a:rPr lang="en-US" sz="2209">
                <a:solidFill>
                  <a:srgbClr val="935F55"/>
                </a:solidFill>
                <a:latin typeface="Cakerolli"/>
                <a:ea typeface="Cakerolli"/>
                <a:cs typeface="Cakerolli"/>
                <a:sym typeface="Cakerolli"/>
              </a:rPr>
              <a:t>Vectorize user input</a:t>
            </a:r>
          </a:p>
          <a:p>
            <a:pPr algn="l" marL="477078" indent="-238539" lvl="1">
              <a:lnSpc>
                <a:spcPts val="3027"/>
              </a:lnSpc>
              <a:buFont typeface="Arial"/>
              <a:buChar char="•"/>
            </a:pPr>
            <a:r>
              <a:rPr lang="en-US" sz="2209">
                <a:solidFill>
                  <a:srgbClr val="935F55"/>
                </a:solidFill>
                <a:latin typeface="Cakerolli"/>
                <a:ea typeface="Cakerolli"/>
                <a:cs typeface="Cakerolli"/>
                <a:sym typeface="Cakerolli"/>
              </a:rPr>
              <a:t>Compare embeddings using Cosine Similarity</a:t>
            </a:r>
          </a:p>
        </p:txBody>
      </p:sp>
      <p:sp>
        <p:nvSpPr>
          <p:cNvPr name="Freeform 14" id="14"/>
          <p:cNvSpPr/>
          <p:nvPr/>
        </p:nvSpPr>
        <p:spPr>
          <a:xfrm flipH="false" flipV="false" rot="0">
            <a:off x="12336258" y="4288453"/>
            <a:ext cx="3670361" cy="2545326"/>
          </a:xfrm>
          <a:custGeom>
            <a:avLst/>
            <a:gdLst/>
            <a:ahLst/>
            <a:cxnLst/>
            <a:rect r="r" b="b" t="t" l="l"/>
            <a:pathLst>
              <a:path h="2545326" w="3670361">
                <a:moveTo>
                  <a:pt x="0" y="0"/>
                </a:moveTo>
                <a:lnTo>
                  <a:pt x="3670361" y="0"/>
                </a:lnTo>
                <a:lnTo>
                  <a:pt x="3670361" y="2545327"/>
                </a:lnTo>
                <a:lnTo>
                  <a:pt x="0" y="254532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5" id="15"/>
          <p:cNvSpPr/>
          <p:nvPr/>
        </p:nvSpPr>
        <p:spPr>
          <a:xfrm flipH="false" flipV="false" rot="0">
            <a:off x="12475144" y="4384769"/>
            <a:ext cx="3392588" cy="2352696"/>
          </a:xfrm>
          <a:custGeom>
            <a:avLst/>
            <a:gdLst/>
            <a:ahLst/>
            <a:cxnLst/>
            <a:rect r="r" b="b" t="t" l="l"/>
            <a:pathLst>
              <a:path h="2352696" w="3392588">
                <a:moveTo>
                  <a:pt x="0" y="0"/>
                </a:moveTo>
                <a:lnTo>
                  <a:pt x="3392588" y="0"/>
                </a:lnTo>
                <a:lnTo>
                  <a:pt x="3392588" y="2352696"/>
                </a:lnTo>
                <a:lnTo>
                  <a:pt x="0" y="2352696"/>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AutoShape 16" id="16"/>
          <p:cNvSpPr/>
          <p:nvPr/>
        </p:nvSpPr>
        <p:spPr>
          <a:xfrm>
            <a:off x="10286521" y="5381680"/>
            <a:ext cx="1799103" cy="22024"/>
          </a:xfrm>
          <a:prstGeom prst="line">
            <a:avLst/>
          </a:prstGeom>
          <a:ln cap="flat" w="38100">
            <a:solidFill>
              <a:srgbClr val="000000"/>
            </a:solidFill>
            <a:prstDash val="solid"/>
            <a:headEnd type="none" len="sm" w="sm"/>
            <a:tailEnd type="arrow" len="sm" w="med"/>
          </a:ln>
        </p:spPr>
      </p:sp>
      <p:sp>
        <p:nvSpPr>
          <p:cNvPr name="TextBox 17" id="17"/>
          <p:cNvSpPr txBox="true"/>
          <p:nvPr/>
        </p:nvSpPr>
        <p:spPr>
          <a:xfrm rot="0">
            <a:off x="12565425" y="3596519"/>
            <a:ext cx="3441193" cy="691935"/>
          </a:xfrm>
          <a:prstGeom prst="rect">
            <a:avLst/>
          </a:prstGeom>
        </p:spPr>
        <p:txBody>
          <a:bodyPr anchor="t" rtlCol="false" tIns="0" lIns="0" bIns="0" rIns="0">
            <a:spAutoFit/>
          </a:bodyPr>
          <a:lstStyle/>
          <a:p>
            <a:pPr algn="ctr">
              <a:lnSpc>
                <a:spcPts val="3652"/>
              </a:lnSpc>
              <a:spcBef>
                <a:spcPct val="0"/>
              </a:spcBef>
            </a:pPr>
            <a:r>
              <a:rPr lang="en-US" sz="3043">
                <a:solidFill>
                  <a:srgbClr val="935F55"/>
                </a:solidFill>
                <a:latin typeface="Cakerolli"/>
                <a:ea typeface="Cakerolli"/>
                <a:cs typeface="Cakerolli"/>
                <a:sym typeface="Cakerolli"/>
              </a:rPr>
              <a:t>Frontend Integration</a:t>
            </a:r>
          </a:p>
        </p:txBody>
      </p:sp>
      <p:sp>
        <p:nvSpPr>
          <p:cNvPr name="TextBox 18" id="18"/>
          <p:cNvSpPr txBox="true"/>
          <p:nvPr/>
        </p:nvSpPr>
        <p:spPr>
          <a:xfrm rot="0">
            <a:off x="12776534" y="4524783"/>
            <a:ext cx="3018976" cy="1885950"/>
          </a:xfrm>
          <a:prstGeom prst="rect">
            <a:avLst/>
          </a:prstGeom>
        </p:spPr>
        <p:txBody>
          <a:bodyPr anchor="t" rtlCol="false" tIns="0" lIns="0" bIns="0" rIns="0">
            <a:spAutoFit/>
          </a:bodyPr>
          <a:lstStyle/>
          <a:p>
            <a:pPr algn="l">
              <a:lnSpc>
                <a:spcPts val="2759"/>
              </a:lnSpc>
              <a:spcBef>
                <a:spcPct val="0"/>
              </a:spcBef>
            </a:pPr>
            <a:r>
              <a:rPr lang="en-US" sz="2299">
                <a:solidFill>
                  <a:srgbClr val="935F55"/>
                </a:solidFill>
                <a:latin typeface="Cakerolli"/>
                <a:ea typeface="Cakerolli"/>
                <a:cs typeface="Cakerolli"/>
                <a:sym typeface="Cakerolli"/>
              </a:rPr>
              <a:t>Results displayed include:</a:t>
            </a:r>
          </a:p>
          <a:p>
            <a:pPr algn="l" marL="496569" indent="-248284" lvl="1">
              <a:lnSpc>
                <a:spcPts val="2759"/>
              </a:lnSpc>
              <a:buFont typeface="Arial"/>
              <a:buChar char="•"/>
            </a:pPr>
            <a:r>
              <a:rPr lang="en-US" sz="2299">
                <a:solidFill>
                  <a:srgbClr val="935F55"/>
                </a:solidFill>
                <a:latin typeface="Cakerolli"/>
                <a:ea typeface="Cakerolli"/>
                <a:cs typeface="Cakerolli"/>
                <a:sym typeface="Cakerolli"/>
              </a:rPr>
              <a:t>Recipe name</a:t>
            </a:r>
          </a:p>
          <a:p>
            <a:pPr algn="l" marL="496569" indent="-248284" lvl="1">
              <a:lnSpc>
                <a:spcPts val="2759"/>
              </a:lnSpc>
              <a:buFont typeface="Arial"/>
              <a:buChar char="•"/>
            </a:pPr>
            <a:r>
              <a:rPr lang="en-US" sz="2299">
                <a:solidFill>
                  <a:srgbClr val="935F55"/>
                </a:solidFill>
                <a:latin typeface="Cakerolli"/>
                <a:ea typeface="Cakerolli"/>
                <a:cs typeface="Cakerolli"/>
                <a:sym typeface="Cakerolli"/>
              </a:rPr>
              <a:t>Ingredients</a:t>
            </a:r>
          </a:p>
          <a:p>
            <a:pPr algn="l" marL="496569" indent="-248284" lvl="1">
              <a:lnSpc>
                <a:spcPts val="2759"/>
              </a:lnSpc>
              <a:buFont typeface="Arial"/>
              <a:buChar char="•"/>
            </a:pPr>
            <a:r>
              <a:rPr lang="en-US" sz="2299">
                <a:solidFill>
                  <a:srgbClr val="935F55"/>
                </a:solidFill>
                <a:latin typeface="Cakerolli"/>
                <a:ea typeface="Cakerolli"/>
                <a:cs typeface="Cakerolli"/>
                <a:sym typeface="Cakerolli"/>
              </a:rPr>
              <a:t>Preparation steps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11" r="0" b="-8111"/>
            </a:stretch>
          </a:blipFill>
        </p:spPr>
      </p:sp>
      <p:sp>
        <p:nvSpPr>
          <p:cNvPr name="Freeform 3" id="3"/>
          <p:cNvSpPr/>
          <p:nvPr/>
        </p:nvSpPr>
        <p:spPr>
          <a:xfrm flipH="false" flipV="false" rot="661866">
            <a:off x="3245835" y="1354139"/>
            <a:ext cx="1187479" cy="988576"/>
          </a:xfrm>
          <a:custGeom>
            <a:avLst/>
            <a:gdLst/>
            <a:ahLst/>
            <a:cxnLst/>
            <a:rect r="r" b="b" t="t" l="l"/>
            <a:pathLst>
              <a:path h="988576" w="1187479">
                <a:moveTo>
                  <a:pt x="0" y="0"/>
                </a:moveTo>
                <a:lnTo>
                  <a:pt x="1187479" y="0"/>
                </a:lnTo>
                <a:lnTo>
                  <a:pt x="1187479" y="988576"/>
                </a:lnTo>
                <a:lnTo>
                  <a:pt x="0" y="9885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958726" y="2596644"/>
            <a:ext cx="8448290" cy="5858731"/>
          </a:xfrm>
          <a:custGeom>
            <a:avLst/>
            <a:gdLst/>
            <a:ahLst/>
            <a:cxnLst/>
            <a:rect r="r" b="b" t="t" l="l"/>
            <a:pathLst>
              <a:path h="5858731" w="8448290">
                <a:moveTo>
                  <a:pt x="0" y="0"/>
                </a:moveTo>
                <a:lnTo>
                  <a:pt x="8448289" y="0"/>
                </a:lnTo>
                <a:lnTo>
                  <a:pt x="8448289" y="5858731"/>
                </a:lnTo>
                <a:lnTo>
                  <a:pt x="0" y="58587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5196909" y="2761820"/>
            <a:ext cx="7971922" cy="5528379"/>
          </a:xfrm>
          <a:custGeom>
            <a:avLst/>
            <a:gdLst/>
            <a:ahLst/>
            <a:cxnLst/>
            <a:rect r="r" b="b" t="t" l="l"/>
            <a:pathLst>
              <a:path h="5528379" w="7971922">
                <a:moveTo>
                  <a:pt x="0" y="0"/>
                </a:moveTo>
                <a:lnTo>
                  <a:pt x="7971923" y="0"/>
                </a:lnTo>
                <a:lnTo>
                  <a:pt x="7971923" y="5528379"/>
                </a:lnTo>
                <a:lnTo>
                  <a:pt x="0" y="55283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5989480" y="4268334"/>
            <a:ext cx="354817" cy="378931"/>
          </a:xfrm>
          <a:custGeom>
            <a:avLst/>
            <a:gdLst/>
            <a:ahLst/>
            <a:cxnLst/>
            <a:rect r="r" b="b" t="t" l="l"/>
            <a:pathLst>
              <a:path h="378931" w="354817">
                <a:moveTo>
                  <a:pt x="0" y="0"/>
                </a:moveTo>
                <a:lnTo>
                  <a:pt x="354817" y="0"/>
                </a:lnTo>
                <a:lnTo>
                  <a:pt x="354817" y="378931"/>
                </a:lnTo>
                <a:lnTo>
                  <a:pt x="0" y="37893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5989480" y="6862250"/>
            <a:ext cx="335587" cy="358394"/>
          </a:xfrm>
          <a:custGeom>
            <a:avLst/>
            <a:gdLst/>
            <a:ahLst/>
            <a:cxnLst/>
            <a:rect r="r" b="b" t="t" l="l"/>
            <a:pathLst>
              <a:path h="358394" w="335587">
                <a:moveTo>
                  <a:pt x="0" y="0"/>
                </a:moveTo>
                <a:lnTo>
                  <a:pt x="335588" y="0"/>
                </a:lnTo>
                <a:lnTo>
                  <a:pt x="335588" y="358394"/>
                </a:lnTo>
                <a:lnTo>
                  <a:pt x="0" y="35839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9504447" y="8637678"/>
            <a:ext cx="240975" cy="257352"/>
          </a:xfrm>
          <a:custGeom>
            <a:avLst/>
            <a:gdLst/>
            <a:ahLst/>
            <a:cxnLst/>
            <a:rect r="r" b="b" t="t" l="l"/>
            <a:pathLst>
              <a:path h="257352" w="240975">
                <a:moveTo>
                  <a:pt x="0" y="0"/>
                </a:moveTo>
                <a:lnTo>
                  <a:pt x="240975" y="0"/>
                </a:lnTo>
                <a:lnTo>
                  <a:pt x="240975" y="257351"/>
                </a:lnTo>
                <a:lnTo>
                  <a:pt x="0" y="25735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5216294" y="-1028700"/>
            <a:ext cx="4531873" cy="4556728"/>
          </a:xfrm>
          <a:custGeom>
            <a:avLst/>
            <a:gdLst/>
            <a:ahLst/>
            <a:cxnLst/>
            <a:rect r="r" b="b" t="t" l="l"/>
            <a:pathLst>
              <a:path h="4556728" w="4531873">
                <a:moveTo>
                  <a:pt x="0" y="0"/>
                </a:moveTo>
                <a:lnTo>
                  <a:pt x="4531873" y="0"/>
                </a:lnTo>
                <a:lnTo>
                  <a:pt x="4531873" y="4556728"/>
                </a:lnTo>
                <a:lnTo>
                  <a:pt x="0" y="45567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1607617" y="7854398"/>
            <a:ext cx="4183253" cy="4114800"/>
          </a:xfrm>
          <a:custGeom>
            <a:avLst/>
            <a:gdLst/>
            <a:ahLst/>
            <a:cxnLst/>
            <a:rect r="r" b="b" t="t" l="l"/>
            <a:pathLst>
              <a:path h="4114800" w="4183253">
                <a:moveTo>
                  <a:pt x="0" y="0"/>
                </a:moveTo>
                <a:lnTo>
                  <a:pt x="4183254" y="0"/>
                </a:lnTo>
                <a:lnTo>
                  <a:pt x="4183254"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1" id="11"/>
          <p:cNvSpPr/>
          <p:nvPr/>
        </p:nvSpPr>
        <p:spPr>
          <a:xfrm flipH="false" flipV="false" rot="0">
            <a:off x="16209204" y="7944671"/>
            <a:ext cx="2546052" cy="2627258"/>
          </a:xfrm>
          <a:custGeom>
            <a:avLst/>
            <a:gdLst/>
            <a:ahLst/>
            <a:cxnLst/>
            <a:rect r="r" b="b" t="t" l="l"/>
            <a:pathLst>
              <a:path h="2627258" w="2546052">
                <a:moveTo>
                  <a:pt x="0" y="0"/>
                </a:moveTo>
                <a:lnTo>
                  <a:pt x="2546052" y="0"/>
                </a:lnTo>
                <a:lnTo>
                  <a:pt x="2546052" y="2627258"/>
                </a:lnTo>
                <a:lnTo>
                  <a:pt x="0" y="262725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2" id="12"/>
          <p:cNvSpPr/>
          <p:nvPr/>
        </p:nvSpPr>
        <p:spPr>
          <a:xfrm flipH="true" flipV="false" rot="0">
            <a:off x="-296863" y="-296789"/>
            <a:ext cx="2650979" cy="2650979"/>
          </a:xfrm>
          <a:custGeom>
            <a:avLst/>
            <a:gdLst/>
            <a:ahLst/>
            <a:cxnLst/>
            <a:rect r="r" b="b" t="t" l="l"/>
            <a:pathLst>
              <a:path h="2650979" w="2650979">
                <a:moveTo>
                  <a:pt x="2650978" y="0"/>
                </a:moveTo>
                <a:lnTo>
                  <a:pt x="0" y="0"/>
                </a:lnTo>
                <a:lnTo>
                  <a:pt x="0" y="2650978"/>
                </a:lnTo>
                <a:lnTo>
                  <a:pt x="2650978" y="2650978"/>
                </a:lnTo>
                <a:lnTo>
                  <a:pt x="2650978"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3" id="13"/>
          <p:cNvSpPr/>
          <p:nvPr/>
        </p:nvSpPr>
        <p:spPr>
          <a:xfrm flipH="false" flipV="false" rot="0">
            <a:off x="-622706" y="177555"/>
            <a:ext cx="2519766" cy="2295278"/>
          </a:xfrm>
          <a:custGeom>
            <a:avLst/>
            <a:gdLst/>
            <a:ahLst/>
            <a:cxnLst/>
            <a:rect r="r" b="b" t="t" l="l"/>
            <a:pathLst>
              <a:path h="2295278" w="2519766">
                <a:moveTo>
                  <a:pt x="0" y="0"/>
                </a:moveTo>
                <a:lnTo>
                  <a:pt x="2519766" y="0"/>
                </a:lnTo>
                <a:lnTo>
                  <a:pt x="2519766" y="2295278"/>
                </a:lnTo>
                <a:lnTo>
                  <a:pt x="0" y="2295278"/>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14" id="14"/>
          <p:cNvSpPr txBox="true"/>
          <p:nvPr/>
        </p:nvSpPr>
        <p:spPr>
          <a:xfrm rot="0">
            <a:off x="6511313" y="3163477"/>
            <a:ext cx="4796029" cy="1132398"/>
          </a:xfrm>
          <a:prstGeom prst="rect">
            <a:avLst/>
          </a:prstGeom>
        </p:spPr>
        <p:txBody>
          <a:bodyPr anchor="t" rtlCol="false" tIns="0" lIns="0" bIns="0" rIns="0">
            <a:spAutoFit/>
          </a:bodyPr>
          <a:lstStyle/>
          <a:p>
            <a:pPr algn="l">
              <a:lnSpc>
                <a:spcPts val="2603"/>
              </a:lnSpc>
            </a:pPr>
            <a:r>
              <a:rPr lang="en-US" sz="2169">
                <a:solidFill>
                  <a:srgbClr val="935F55"/>
                </a:solidFill>
                <a:latin typeface="Cakerolli"/>
                <a:ea typeface="Cakerolli"/>
                <a:cs typeface="Cakerolli"/>
                <a:sym typeface="Cakerolli"/>
              </a:rPr>
              <a:t>Handling sparse data in collaborative filtering.</a:t>
            </a:r>
          </a:p>
          <a:p>
            <a:pPr algn="l">
              <a:lnSpc>
                <a:spcPts val="2603"/>
              </a:lnSpc>
            </a:pPr>
          </a:p>
        </p:txBody>
      </p:sp>
      <p:sp>
        <p:nvSpPr>
          <p:cNvPr name="Freeform 15" id="15"/>
          <p:cNvSpPr/>
          <p:nvPr/>
        </p:nvSpPr>
        <p:spPr>
          <a:xfrm flipH="false" flipV="false" rot="0">
            <a:off x="5989480" y="5256918"/>
            <a:ext cx="334733" cy="357482"/>
          </a:xfrm>
          <a:custGeom>
            <a:avLst/>
            <a:gdLst/>
            <a:ahLst/>
            <a:cxnLst/>
            <a:rect r="r" b="b" t="t" l="l"/>
            <a:pathLst>
              <a:path h="357482" w="334733">
                <a:moveTo>
                  <a:pt x="0" y="0"/>
                </a:moveTo>
                <a:lnTo>
                  <a:pt x="334733" y="0"/>
                </a:lnTo>
                <a:lnTo>
                  <a:pt x="334733" y="357482"/>
                </a:lnTo>
                <a:lnTo>
                  <a:pt x="0" y="35748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6" id="16"/>
          <p:cNvSpPr txBox="true"/>
          <p:nvPr/>
        </p:nvSpPr>
        <p:spPr>
          <a:xfrm rot="0">
            <a:off x="5944919" y="332963"/>
            <a:ext cx="5880059" cy="1187356"/>
          </a:xfrm>
          <a:prstGeom prst="rect">
            <a:avLst/>
          </a:prstGeom>
        </p:spPr>
        <p:txBody>
          <a:bodyPr anchor="t" rtlCol="false" tIns="0" lIns="0" bIns="0" rIns="0">
            <a:spAutoFit/>
          </a:bodyPr>
          <a:lstStyle/>
          <a:p>
            <a:pPr algn="ctr">
              <a:lnSpc>
                <a:spcPts val="9740"/>
              </a:lnSpc>
            </a:pPr>
            <a:r>
              <a:rPr lang="en-US" sz="6957" b="true">
                <a:solidFill>
                  <a:srgbClr val="935F55"/>
                </a:solidFill>
                <a:latin typeface="Comic Sans Bold"/>
                <a:ea typeface="Comic Sans Bold"/>
                <a:cs typeface="Comic Sans Bold"/>
                <a:sym typeface="Comic Sans Bold"/>
              </a:rPr>
              <a:t>CHALLENGES</a:t>
            </a:r>
          </a:p>
        </p:txBody>
      </p:sp>
      <p:sp>
        <p:nvSpPr>
          <p:cNvPr name="TextBox 17" id="17"/>
          <p:cNvSpPr txBox="true"/>
          <p:nvPr/>
        </p:nvSpPr>
        <p:spPr>
          <a:xfrm rot="0">
            <a:off x="6438108" y="4096884"/>
            <a:ext cx="4474582" cy="857250"/>
          </a:xfrm>
          <a:prstGeom prst="rect">
            <a:avLst/>
          </a:prstGeom>
        </p:spPr>
        <p:txBody>
          <a:bodyPr anchor="t" rtlCol="false" tIns="0" lIns="0" bIns="0" rIns="0">
            <a:spAutoFit/>
          </a:bodyPr>
          <a:lstStyle/>
          <a:p>
            <a:pPr algn="l">
              <a:lnSpc>
                <a:spcPts val="2759"/>
              </a:lnSpc>
              <a:spcBef>
                <a:spcPct val="0"/>
              </a:spcBef>
            </a:pPr>
            <a:r>
              <a:rPr lang="en-US" sz="2299">
                <a:solidFill>
                  <a:srgbClr val="935F55"/>
                </a:solidFill>
                <a:latin typeface="Cakerolli"/>
                <a:ea typeface="Cakerolli"/>
                <a:cs typeface="Cakerolli"/>
                <a:sym typeface="Cakerolli"/>
              </a:rPr>
              <a:t>Missing values in critical fields like preparation time and ingredients.</a:t>
            </a:r>
          </a:p>
        </p:txBody>
      </p:sp>
      <p:sp>
        <p:nvSpPr>
          <p:cNvPr name="TextBox 18" id="18"/>
          <p:cNvSpPr txBox="true"/>
          <p:nvPr/>
        </p:nvSpPr>
        <p:spPr>
          <a:xfrm rot="0">
            <a:off x="6395406" y="5049384"/>
            <a:ext cx="5815332" cy="1543050"/>
          </a:xfrm>
          <a:prstGeom prst="rect">
            <a:avLst/>
          </a:prstGeom>
        </p:spPr>
        <p:txBody>
          <a:bodyPr anchor="t" rtlCol="false" tIns="0" lIns="0" bIns="0" rIns="0">
            <a:spAutoFit/>
          </a:bodyPr>
          <a:lstStyle/>
          <a:p>
            <a:pPr algn="l">
              <a:lnSpc>
                <a:spcPts val="2759"/>
              </a:lnSpc>
              <a:spcBef>
                <a:spcPct val="0"/>
              </a:spcBef>
            </a:pPr>
            <a:r>
              <a:rPr lang="en-US" sz="2299">
                <a:solidFill>
                  <a:srgbClr val="935F55"/>
                </a:solidFill>
                <a:latin typeface="Cakerolli"/>
                <a:ea typeface="Cakerolli"/>
                <a:cs typeface="Cakerolli"/>
                <a:sym typeface="Cakerolli"/>
              </a:rPr>
              <a:t>Ensuring recommendations align with user preferences for cuisine, diet, time, and ingredients without overly simplifying or overloading the system.</a:t>
            </a:r>
          </a:p>
        </p:txBody>
      </p:sp>
      <p:sp>
        <p:nvSpPr>
          <p:cNvPr name="TextBox 19" id="19"/>
          <p:cNvSpPr txBox="true"/>
          <p:nvPr/>
        </p:nvSpPr>
        <p:spPr>
          <a:xfrm rot="0">
            <a:off x="6445555" y="6706294"/>
            <a:ext cx="5866441" cy="514350"/>
          </a:xfrm>
          <a:prstGeom prst="rect">
            <a:avLst/>
          </a:prstGeom>
        </p:spPr>
        <p:txBody>
          <a:bodyPr anchor="t" rtlCol="false" tIns="0" lIns="0" bIns="0" rIns="0">
            <a:spAutoFit/>
          </a:bodyPr>
          <a:lstStyle/>
          <a:p>
            <a:pPr algn="l">
              <a:lnSpc>
                <a:spcPts val="2759"/>
              </a:lnSpc>
              <a:spcBef>
                <a:spcPct val="0"/>
              </a:spcBef>
            </a:pPr>
            <a:r>
              <a:rPr lang="en-US" sz="2299">
                <a:solidFill>
                  <a:srgbClr val="935F55"/>
                </a:solidFill>
                <a:latin typeface="Cakerolli"/>
                <a:ea typeface="Cakerolli"/>
                <a:cs typeface="Cakerolli"/>
                <a:sym typeface="Cakerolli"/>
              </a:rPr>
              <a:t>Current models don’t account for allergies.</a:t>
            </a:r>
          </a:p>
        </p:txBody>
      </p:sp>
      <p:sp>
        <p:nvSpPr>
          <p:cNvPr name="Freeform 20" id="20"/>
          <p:cNvSpPr/>
          <p:nvPr/>
        </p:nvSpPr>
        <p:spPr>
          <a:xfrm flipH="false" flipV="false" rot="0">
            <a:off x="6043456" y="3325402"/>
            <a:ext cx="354817" cy="378931"/>
          </a:xfrm>
          <a:custGeom>
            <a:avLst/>
            <a:gdLst/>
            <a:ahLst/>
            <a:cxnLst/>
            <a:rect r="r" b="b" t="t" l="l"/>
            <a:pathLst>
              <a:path h="378931" w="354817">
                <a:moveTo>
                  <a:pt x="0" y="0"/>
                </a:moveTo>
                <a:lnTo>
                  <a:pt x="354817" y="0"/>
                </a:lnTo>
                <a:lnTo>
                  <a:pt x="354817" y="378931"/>
                </a:lnTo>
                <a:lnTo>
                  <a:pt x="0" y="37893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11" r="0" b="-8111"/>
            </a:stretch>
          </a:blipFill>
        </p:spPr>
      </p:sp>
      <p:sp>
        <p:nvSpPr>
          <p:cNvPr name="Freeform 3" id="3"/>
          <p:cNvSpPr/>
          <p:nvPr/>
        </p:nvSpPr>
        <p:spPr>
          <a:xfrm flipH="false" flipV="false" rot="8987862">
            <a:off x="-517407" y="7343549"/>
            <a:ext cx="4104129" cy="3917577"/>
          </a:xfrm>
          <a:custGeom>
            <a:avLst/>
            <a:gdLst/>
            <a:ahLst/>
            <a:cxnLst/>
            <a:rect r="r" b="b" t="t" l="l"/>
            <a:pathLst>
              <a:path h="3917577" w="4104129">
                <a:moveTo>
                  <a:pt x="0" y="0"/>
                </a:moveTo>
                <a:lnTo>
                  <a:pt x="4104128" y="0"/>
                </a:lnTo>
                <a:lnTo>
                  <a:pt x="4104128" y="3917578"/>
                </a:lnTo>
                <a:lnTo>
                  <a:pt x="0" y="39175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194280">
            <a:off x="15949771" y="-510322"/>
            <a:ext cx="4026607" cy="3843579"/>
          </a:xfrm>
          <a:custGeom>
            <a:avLst/>
            <a:gdLst/>
            <a:ahLst/>
            <a:cxnLst/>
            <a:rect r="r" b="b" t="t" l="l"/>
            <a:pathLst>
              <a:path h="3843579" w="4026607">
                <a:moveTo>
                  <a:pt x="0" y="0"/>
                </a:moveTo>
                <a:lnTo>
                  <a:pt x="4026607" y="0"/>
                </a:lnTo>
                <a:lnTo>
                  <a:pt x="4026607" y="3843579"/>
                </a:lnTo>
                <a:lnTo>
                  <a:pt x="0" y="38435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24227" y="7176099"/>
            <a:ext cx="4387774" cy="4347885"/>
          </a:xfrm>
          <a:custGeom>
            <a:avLst/>
            <a:gdLst/>
            <a:ahLst/>
            <a:cxnLst/>
            <a:rect r="r" b="b" t="t" l="l"/>
            <a:pathLst>
              <a:path h="4347885" w="4387774">
                <a:moveTo>
                  <a:pt x="0" y="0"/>
                </a:moveTo>
                <a:lnTo>
                  <a:pt x="4387774" y="0"/>
                </a:lnTo>
                <a:lnTo>
                  <a:pt x="4387774" y="4347885"/>
                </a:lnTo>
                <a:lnTo>
                  <a:pt x="0" y="43478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5574271" y="-1028700"/>
            <a:ext cx="3719984" cy="3761013"/>
          </a:xfrm>
          <a:custGeom>
            <a:avLst/>
            <a:gdLst/>
            <a:ahLst/>
            <a:cxnLst/>
            <a:rect r="r" b="b" t="t" l="l"/>
            <a:pathLst>
              <a:path h="3761013" w="3719984">
                <a:moveTo>
                  <a:pt x="0" y="0"/>
                </a:moveTo>
                <a:lnTo>
                  <a:pt x="3719985" y="0"/>
                </a:lnTo>
                <a:lnTo>
                  <a:pt x="3719985" y="3761013"/>
                </a:lnTo>
                <a:lnTo>
                  <a:pt x="0" y="376101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true" flipV="false" rot="0">
            <a:off x="-94233" y="556690"/>
            <a:ext cx="3257781" cy="1575581"/>
          </a:xfrm>
          <a:custGeom>
            <a:avLst/>
            <a:gdLst/>
            <a:ahLst/>
            <a:cxnLst/>
            <a:rect r="r" b="b" t="t" l="l"/>
            <a:pathLst>
              <a:path h="1575581" w="3257781">
                <a:moveTo>
                  <a:pt x="3257780" y="0"/>
                </a:moveTo>
                <a:lnTo>
                  <a:pt x="0" y="0"/>
                </a:lnTo>
                <a:lnTo>
                  <a:pt x="0" y="1575581"/>
                </a:lnTo>
                <a:lnTo>
                  <a:pt x="3257780" y="1575581"/>
                </a:lnTo>
                <a:lnTo>
                  <a:pt x="325778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5633106" y="6561590"/>
            <a:ext cx="2796201" cy="2885386"/>
          </a:xfrm>
          <a:custGeom>
            <a:avLst/>
            <a:gdLst/>
            <a:ahLst/>
            <a:cxnLst/>
            <a:rect r="r" b="b" t="t" l="l"/>
            <a:pathLst>
              <a:path h="2885386" w="2796201">
                <a:moveTo>
                  <a:pt x="0" y="0"/>
                </a:moveTo>
                <a:lnTo>
                  <a:pt x="2796201" y="0"/>
                </a:lnTo>
                <a:lnTo>
                  <a:pt x="2796201" y="2885386"/>
                </a:lnTo>
                <a:lnTo>
                  <a:pt x="0" y="28853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7177702" y="8504558"/>
            <a:ext cx="1428181" cy="1300943"/>
          </a:xfrm>
          <a:custGeom>
            <a:avLst/>
            <a:gdLst/>
            <a:ahLst/>
            <a:cxnLst/>
            <a:rect r="r" b="b" t="t" l="l"/>
            <a:pathLst>
              <a:path h="1300943" w="1428181">
                <a:moveTo>
                  <a:pt x="0" y="0"/>
                </a:moveTo>
                <a:lnTo>
                  <a:pt x="1428181" y="0"/>
                </a:lnTo>
                <a:lnTo>
                  <a:pt x="1428181" y="1300942"/>
                </a:lnTo>
                <a:lnTo>
                  <a:pt x="0" y="130094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3004206">
            <a:off x="13086742" y="844978"/>
            <a:ext cx="1308652" cy="1192063"/>
          </a:xfrm>
          <a:custGeom>
            <a:avLst/>
            <a:gdLst/>
            <a:ahLst/>
            <a:cxnLst/>
            <a:rect r="r" b="b" t="t" l="l"/>
            <a:pathLst>
              <a:path h="1192063" w="1308652">
                <a:moveTo>
                  <a:pt x="0" y="0"/>
                </a:moveTo>
                <a:lnTo>
                  <a:pt x="1308652" y="0"/>
                </a:lnTo>
                <a:lnTo>
                  <a:pt x="1308652" y="1192063"/>
                </a:lnTo>
                <a:lnTo>
                  <a:pt x="0" y="119206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pic>
        <p:nvPicPr>
          <p:cNvPr name="Picture 11" id="11">
            <a:hlinkClick action="ppaction://media"/>
          </p:cNvPr>
          <p:cNvPicPr>
            <a:picLocks noChangeAspect="true"/>
          </p:cNvPicPr>
          <p:nvPr>
            <a:videoFile r:link="rId16"/>
            <p:extLst>
              <p:ext uri="{DAA4B4D4-6D71-4841-9C94-3DE7FCFB9230}">
                <p14:media xmlns:p14="http://schemas.microsoft.com/office/powerpoint/2010/main" r:embed="rId17"/>
              </p:ext>
            </p:extLst>
          </p:nvPr>
        </p:nvPicPr>
        <p:blipFill>
          <a:blip r:embed="rId15"/>
          <a:srcRect l="0" t="0" r="0" b="0"/>
          <a:stretch>
            <a:fillRect/>
          </a:stretch>
        </p:blipFill>
        <p:spPr>
          <a:xfrm flipH="false" flipV="false" rot="0">
            <a:off x="1961498" y="1905988"/>
            <a:ext cx="13953889" cy="7352312"/>
          </a:xfrm>
          <a:prstGeom prst="rect">
            <a:avLst/>
          </a:prstGeom>
        </p:spPr>
      </p:pic>
      <p:sp>
        <p:nvSpPr>
          <p:cNvPr name="TextBox 12" id="12"/>
          <p:cNvSpPr txBox="true"/>
          <p:nvPr/>
        </p:nvSpPr>
        <p:spPr>
          <a:xfrm rot="0">
            <a:off x="3005557" y="239807"/>
            <a:ext cx="12766955" cy="1184275"/>
          </a:xfrm>
          <a:prstGeom prst="rect">
            <a:avLst/>
          </a:prstGeom>
        </p:spPr>
        <p:txBody>
          <a:bodyPr anchor="t" rtlCol="false" tIns="0" lIns="0" bIns="0" rIns="0">
            <a:spAutoFit/>
          </a:bodyPr>
          <a:lstStyle/>
          <a:p>
            <a:pPr algn="ctr">
              <a:lnSpc>
                <a:spcPts val="9799"/>
              </a:lnSpc>
            </a:pPr>
            <a:r>
              <a:rPr lang="en-US" b="true" sz="6999">
                <a:solidFill>
                  <a:srgbClr val="935F55"/>
                </a:solidFill>
                <a:latin typeface="Comic Sans Bold"/>
                <a:ea typeface="Comic Sans Bold"/>
                <a:cs typeface="Comic Sans Bold"/>
                <a:sym typeface="Comic Sans Bold"/>
              </a:rPr>
              <a:t>DEMO</a:t>
            </a:r>
          </a:p>
        </p:txBody>
      </p:sp>
    </p:spTree>
  </p:cSld>
  <p:clrMapOvr>
    <a:masterClrMapping/>
  </p:clrMapOvr>
  <p:timing>
    <p:tnLst>
      <p:par>
        <p:cTn dur="indefinite" restart="never" nodeType="tmRoot">
          <p:childTnLst>
            <p:video>
              <p:cMediaNode vol="100000">
                <p:cTn fill="hold" display="false">
                  <p:stCondLst>
                    <p:cond delay="indefinite"/>
                  </p:stCondLst>
                </p:cTn>
                <p:tgtEl>
                  <p:spTgt spid="11"/>
                </p:tgtEl>
              </p:cMediaNode>
            </p:video>
          </p:childTnLst>
        </p:cTn>
      </p:par>
    </p:tnLst>
  </p:timing>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11" r="0" b="-8111"/>
            </a:stretch>
          </a:blipFill>
        </p:spPr>
      </p:sp>
      <p:sp>
        <p:nvSpPr>
          <p:cNvPr name="Freeform 3" id="3"/>
          <p:cNvSpPr/>
          <p:nvPr/>
        </p:nvSpPr>
        <p:spPr>
          <a:xfrm flipH="false" flipV="false" rot="0">
            <a:off x="15216294" y="-1028700"/>
            <a:ext cx="4531873" cy="4556728"/>
          </a:xfrm>
          <a:custGeom>
            <a:avLst/>
            <a:gdLst/>
            <a:ahLst/>
            <a:cxnLst/>
            <a:rect r="r" b="b" t="t" l="l"/>
            <a:pathLst>
              <a:path h="4556728" w="4531873">
                <a:moveTo>
                  <a:pt x="0" y="0"/>
                </a:moveTo>
                <a:lnTo>
                  <a:pt x="4531873" y="0"/>
                </a:lnTo>
                <a:lnTo>
                  <a:pt x="4531873" y="4556728"/>
                </a:lnTo>
                <a:lnTo>
                  <a:pt x="0" y="45567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07617" y="7854398"/>
            <a:ext cx="4183253" cy="4114800"/>
          </a:xfrm>
          <a:custGeom>
            <a:avLst/>
            <a:gdLst/>
            <a:ahLst/>
            <a:cxnLst/>
            <a:rect r="r" b="b" t="t" l="l"/>
            <a:pathLst>
              <a:path h="4114800" w="4183253">
                <a:moveTo>
                  <a:pt x="0" y="0"/>
                </a:moveTo>
                <a:lnTo>
                  <a:pt x="4183254" y="0"/>
                </a:lnTo>
                <a:lnTo>
                  <a:pt x="418325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209204" y="7944671"/>
            <a:ext cx="2546052" cy="2627258"/>
          </a:xfrm>
          <a:custGeom>
            <a:avLst/>
            <a:gdLst/>
            <a:ahLst/>
            <a:cxnLst/>
            <a:rect r="r" b="b" t="t" l="l"/>
            <a:pathLst>
              <a:path h="2627258" w="2546052">
                <a:moveTo>
                  <a:pt x="0" y="0"/>
                </a:moveTo>
                <a:lnTo>
                  <a:pt x="2546052" y="0"/>
                </a:lnTo>
                <a:lnTo>
                  <a:pt x="2546052" y="2627258"/>
                </a:lnTo>
                <a:lnTo>
                  <a:pt x="0" y="262725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true" flipV="false" rot="0">
            <a:off x="-296863" y="-296789"/>
            <a:ext cx="2650979" cy="2650979"/>
          </a:xfrm>
          <a:custGeom>
            <a:avLst/>
            <a:gdLst/>
            <a:ahLst/>
            <a:cxnLst/>
            <a:rect r="r" b="b" t="t" l="l"/>
            <a:pathLst>
              <a:path h="2650979" w="2650979">
                <a:moveTo>
                  <a:pt x="2650978" y="0"/>
                </a:moveTo>
                <a:lnTo>
                  <a:pt x="0" y="0"/>
                </a:lnTo>
                <a:lnTo>
                  <a:pt x="0" y="2650978"/>
                </a:lnTo>
                <a:lnTo>
                  <a:pt x="2650978" y="2650978"/>
                </a:lnTo>
                <a:lnTo>
                  <a:pt x="2650978"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622706" y="177555"/>
            <a:ext cx="2519766" cy="2295278"/>
          </a:xfrm>
          <a:custGeom>
            <a:avLst/>
            <a:gdLst/>
            <a:ahLst/>
            <a:cxnLst/>
            <a:rect r="r" b="b" t="t" l="l"/>
            <a:pathLst>
              <a:path h="2295278" w="2519766">
                <a:moveTo>
                  <a:pt x="0" y="0"/>
                </a:moveTo>
                <a:lnTo>
                  <a:pt x="2519766" y="0"/>
                </a:lnTo>
                <a:lnTo>
                  <a:pt x="2519766" y="2295278"/>
                </a:lnTo>
                <a:lnTo>
                  <a:pt x="0" y="229527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8" id="8"/>
          <p:cNvSpPr txBox="true"/>
          <p:nvPr/>
        </p:nvSpPr>
        <p:spPr>
          <a:xfrm rot="0">
            <a:off x="4135781" y="4419824"/>
            <a:ext cx="10079896" cy="1294952"/>
          </a:xfrm>
          <a:prstGeom prst="rect">
            <a:avLst/>
          </a:prstGeom>
        </p:spPr>
        <p:txBody>
          <a:bodyPr anchor="t" rtlCol="false" tIns="0" lIns="0" bIns="0" rIns="0">
            <a:spAutoFit/>
          </a:bodyPr>
          <a:lstStyle/>
          <a:p>
            <a:pPr algn="ctr">
              <a:lnSpc>
                <a:spcPts val="10524"/>
              </a:lnSpc>
            </a:pPr>
            <a:r>
              <a:rPr lang="en-US" b="true" sz="7517" spc="375">
                <a:solidFill>
                  <a:srgbClr val="935F55"/>
                </a:solidFill>
                <a:latin typeface="Comic Sans Bold"/>
                <a:ea typeface="Comic Sans Bold"/>
                <a:cs typeface="Comic Sans Bold"/>
                <a:sym typeface="Comic Sans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11" r="0" b="-8111"/>
            </a:stretch>
          </a:blipFill>
        </p:spPr>
      </p:sp>
      <p:sp>
        <p:nvSpPr>
          <p:cNvPr name="Freeform 3" id="3"/>
          <p:cNvSpPr/>
          <p:nvPr/>
        </p:nvSpPr>
        <p:spPr>
          <a:xfrm flipH="true" flipV="false" rot="-1476952">
            <a:off x="15605936" y="384553"/>
            <a:ext cx="5364128" cy="5403426"/>
          </a:xfrm>
          <a:custGeom>
            <a:avLst/>
            <a:gdLst/>
            <a:ahLst/>
            <a:cxnLst/>
            <a:rect r="r" b="b" t="t" l="l"/>
            <a:pathLst>
              <a:path h="5403426" w="5364128">
                <a:moveTo>
                  <a:pt x="5364128" y="0"/>
                </a:moveTo>
                <a:lnTo>
                  <a:pt x="0" y="0"/>
                </a:lnTo>
                <a:lnTo>
                  <a:pt x="0" y="5403426"/>
                </a:lnTo>
                <a:lnTo>
                  <a:pt x="5364128" y="5403426"/>
                </a:lnTo>
                <a:lnTo>
                  <a:pt x="536412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632340" y="6659617"/>
            <a:ext cx="2546052" cy="2627258"/>
          </a:xfrm>
          <a:custGeom>
            <a:avLst/>
            <a:gdLst/>
            <a:ahLst/>
            <a:cxnLst/>
            <a:rect r="r" b="b" t="t" l="l"/>
            <a:pathLst>
              <a:path h="2627258" w="2546052">
                <a:moveTo>
                  <a:pt x="0" y="0"/>
                </a:moveTo>
                <a:lnTo>
                  <a:pt x="2546051" y="0"/>
                </a:lnTo>
                <a:lnTo>
                  <a:pt x="2546051" y="2627258"/>
                </a:lnTo>
                <a:lnTo>
                  <a:pt x="0" y="26272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5250" y="-185614"/>
            <a:ext cx="2519766" cy="2295278"/>
          </a:xfrm>
          <a:custGeom>
            <a:avLst/>
            <a:gdLst/>
            <a:ahLst/>
            <a:cxnLst/>
            <a:rect r="r" b="b" t="t" l="l"/>
            <a:pathLst>
              <a:path h="2295278" w="2519766">
                <a:moveTo>
                  <a:pt x="0" y="0"/>
                </a:moveTo>
                <a:lnTo>
                  <a:pt x="2519766" y="0"/>
                </a:lnTo>
                <a:lnTo>
                  <a:pt x="2519766" y="2295278"/>
                </a:lnTo>
                <a:lnTo>
                  <a:pt x="0" y="229527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901584" y="9030125"/>
            <a:ext cx="2394917" cy="2513749"/>
          </a:xfrm>
          <a:custGeom>
            <a:avLst/>
            <a:gdLst/>
            <a:ahLst/>
            <a:cxnLst/>
            <a:rect r="r" b="b" t="t" l="l"/>
            <a:pathLst>
              <a:path h="2513749" w="2394917">
                <a:moveTo>
                  <a:pt x="0" y="0"/>
                </a:moveTo>
                <a:lnTo>
                  <a:pt x="2394917" y="0"/>
                </a:lnTo>
                <a:lnTo>
                  <a:pt x="2394917" y="2513750"/>
                </a:lnTo>
                <a:lnTo>
                  <a:pt x="0" y="25137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4561818" y="561118"/>
            <a:ext cx="10352365" cy="1135592"/>
          </a:xfrm>
          <a:prstGeom prst="rect">
            <a:avLst/>
          </a:prstGeom>
        </p:spPr>
        <p:txBody>
          <a:bodyPr anchor="t" rtlCol="false" tIns="0" lIns="0" bIns="0" rIns="0">
            <a:spAutoFit/>
          </a:bodyPr>
          <a:lstStyle/>
          <a:p>
            <a:pPr algn="l">
              <a:lnSpc>
                <a:spcPts val="9333"/>
              </a:lnSpc>
            </a:pPr>
            <a:r>
              <a:rPr lang="en-US" sz="6666" b="true">
                <a:solidFill>
                  <a:srgbClr val="935F55"/>
                </a:solidFill>
                <a:latin typeface="Comic Sans Bold"/>
                <a:ea typeface="Comic Sans Bold"/>
                <a:cs typeface="Comic Sans Bold"/>
                <a:sym typeface="Comic Sans Bold"/>
              </a:rPr>
              <a:t>PROBLEM STATEMENT</a:t>
            </a:r>
          </a:p>
        </p:txBody>
      </p:sp>
      <p:sp>
        <p:nvSpPr>
          <p:cNvPr name="Freeform 8" id="8"/>
          <p:cNvSpPr/>
          <p:nvPr/>
        </p:nvSpPr>
        <p:spPr>
          <a:xfrm flipH="true" flipV="false" rot="661866">
            <a:off x="15657060" y="1270988"/>
            <a:ext cx="911129" cy="758515"/>
          </a:xfrm>
          <a:custGeom>
            <a:avLst/>
            <a:gdLst/>
            <a:ahLst/>
            <a:cxnLst/>
            <a:rect r="r" b="b" t="t" l="l"/>
            <a:pathLst>
              <a:path h="758515" w="911129">
                <a:moveTo>
                  <a:pt x="911129" y="0"/>
                </a:moveTo>
                <a:lnTo>
                  <a:pt x="0" y="0"/>
                </a:lnTo>
                <a:lnTo>
                  <a:pt x="0" y="758515"/>
                </a:lnTo>
                <a:lnTo>
                  <a:pt x="911129" y="758515"/>
                </a:lnTo>
                <a:lnTo>
                  <a:pt x="911129"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976671" y="2849585"/>
            <a:ext cx="7208395" cy="4587830"/>
          </a:xfrm>
          <a:custGeom>
            <a:avLst/>
            <a:gdLst/>
            <a:ahLst/>
            <a:cxnLst/>
            <a:rect r="r" b="b" t="t" l="l"/>
            <a:pathLst>
              <a:path h="4587830" w="7208395">
                <a:moveTo>
                  <a:pt x="0" y="0"/>
                </a:moveTo>
                <a:lnTo>
                  <a:pt x="7208395" y="0"/>
                </a:lnTo>
                <a:lnTo>
                  <a:pt x="7208395" y="4587830"/>
                </a:lnTo>
                <a:lnTo>
                  <a:pt x="0" y="4587830"/>
                </a:lnTo>
                <a:lnTo>
                  <a:pt x="0" y="0"/>
                </a:lnTo>
                <a:close/>
              </a:path>
            </a:pathLst>
          </a:custGeom>
          <a:blipFill>
            <a:blip r:embed="rId13"/>
            <a:stretch>
              <a:fillRect l="-5409" t="0" r="-5278" b="0"/>
            </a:stretch>
          </a:blipFill>
          <a:ln w="38100" cap="sq">
            <a:solidFill>
              <a:srgbClr val="000000"/>
            </a:solidFill>
            <a:prstDash val="solid"/>
            <a:miter/>
          </a:ln>
        </p:spPr>
      </p:sp>
      <p:sp>
        <p:nvSpPr>
          <p:cNvPr name="TextBox 10" id="10"/>
          <p:cNvSpPr txBox="true"/>
          <p:nvPr/>
        </p:nvSpPr>
        <p:spPr>
          <a:xfrm rot="0">
            <a:off x="7874402" y="2447760"/>
            <a:ext cx="7842157" cy="5525486"/>
          </a:xfrm>
          <a:prstGeom prst="rect">
            <a:avLst/>
          </a:prstGeom>
        </p:spPr>
        <p:txBody>
          <a:bodyPr anchor="t" rtlCol="false" tIns="0" lIns="0" bIns="0" rIns="0">
            <a:spAutoFit/>
          </a:bodyPr>
          <a:lstStyle/>
          <a:p>
            <a:pPr algn="l" marL="1428867" indent="-476289" lvl="2">
              <a:lnSpc>
                <a:spcPts val="4632"/>
              </a:lnSpc>
              <a:buFont typeface="Arial"/>
              <a:buChar char="⚬"/>
            </a:pPr>
            <a:r>
              <a:rPr lang="en-US" sz="3309">
                <a:solidFill>
                  <a:srgbClr val="935F55"/>
                </a:solidFill>
                <a:latin typeface="Cakerolli"/>
                <a:ea typeface="Cakerolli"/>
                <a:cs typeface="Cakerolli"/>
                <a:sym typeface="Cakerolli"/>
              </a:rPr>
              <a:t>Struggles in finding tailored recipes due to diverse dietary needs, time constraints, and ingredient limitations.</a:t>
            </a:r>
          </a:p>
          <a:p>
            <a:pPr algn="l" marL="1428867" indent="-476289" lvl="2">
              <a:lnSpc>
                <a:spcPts val="4632"/>
              </a:lnSpc>
              <a:buFont typeface="Arial"/>
              <a:buChar char="⚬"/>
            </a:pPr>
            <a:r>
              <a:rPr lang="en-US" sz="3309">
                <a:solidFill>
                  <a:srgbClr val="935F55"/>
                </a:solidFill>
                <a:latin typeface="Cakerolli"/>
                <a:ea typeface="Cakerolli"/>
                <a:cs typeface="Cakerolli"/>
                <a:sym typeface="Cakerolli"/>
              </a:rPr>
              <a:t>Objective: Simplify meal planning with personalized, machine-learning-based recipe recommendations.</a:t>
            </a:r>
          </a:p>
          <a:p>
            <a:pPr algn="l">
              <a:lnSpc>
                <a:spcPts val="4632"/>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11" r="0" b="-8111"/>
            </a:stretch>
          </a:blipFill>
        </p:spPr>
      </p:sp>
      <p:sp>
        <p:nvSpPr>
          <p:cNvPr name="Freeform 3" id="3"/>
          <p:cNvSpPr/>
          <p:nvPr/>
        </p:nvSpPr>
        <p:spPr>
          <a:xfrm flipH="false" flipV="false" rot="1925836">
            <a:off x="-1399912" y="-766671"/>
            <a:ext cx="4122295" cy="4114800"/>
          </a:xfrm>
          <a:custGeom>
            <a:avLst/>
            <a:gdLst/>
            <a:ahLst/>
            <a:cxnLst/>
            <a:rect r="r" b="b" t="t" l="l"/>
            <a:pathLst>
              <a:path h="4114800" w="4122295">
                <a:moveTo>
                  <a:pt x="0" y="0"/>
                </a:moveTo>
                <a:lnTo>
                  <a:pt x="4122295" y="0"/>
                </a:lnTo>
                <a:lnTo>
                  <a:pt x="412229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887164" y="1384850"/>
            <a:ext cx="3780849" cy="1828556"/>
          </a:xfrm>
          <a:custGeom>
            <a:avLst/>
            <a:gdLst/>
            <a:ahLst/>
            <a:cxnLst/>
            <a:rect r="r" b="b" t="t" l="l"/>
            <a:pathLst>
              <a:path h="1828556" w="3780849">
                <a:moveTo>
                  <a:pt x="0" y="0"/>
                </a:moveTo>
                <a:lnTo>
                  <a:pt x="3780849" y="0"/>
                </a:lnTo>
                <a:lnTo>
                  <a:pt x="3780849" y="1828556"/>
                </a:lnTo>
                <a:lnTo>
                  <a:pt x="0" y="18285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580098" y="8160981"/>
            <a:ext cx="3450140" cy="3691784"/>
          </a:xfrm>
          <a:custGeom>
            <a:avLst/>
            <a:gdLst/>
            <a:ahLst/>
            <a:cxnLst/>
            <a:rect r="r" b="b" t="t" l="l"/>
            <a:pathLst>
              <a:path h="3691784" w="3450140">
                <a:moveTo>
                  <a:pt x="0" y="0"/>
                </a:moveTo>
                <a:lnTo>
                  <a:pt x="3450140" y="0"/>
                </a:lnTo>
                <a:lnTo>
                  <a:pt x="3450140" y="3691784"/>
                </a:lnTo>
                <a:lnTo>
                  <a:pt x="0" y="369178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434834" y="8356371"/>
            <a:ext cx="2519766" cy="2295278"/>
          </a:xfrm>
          <a:custGeom>
            <a:avLst/>
            <a:gdLst/>
            <a:ahLst/>
            <a:cxnLst/>
            <a:rect r="r" b="b" t="t" l="l"/>
            <a:pathLst>
              <a:path h="2295278" w="2519766">
                <a:moveTo>
                  <a:pt x="0" y="0"/>
                </a:moveTo>
                <a:lnTo>
                  <a:pt x="2519766" y="0"/>
                </a:lnTo>
                <a:lnTo>
                  <a:pt x="2519766" y="2295278"/>
                </a:lnTo>
                <a:lnTo>
                  <a:pt x="0" y="229527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true" flipV="false" rot="0">
            <a:off x="16148247" y="8512456"/>
            <a:ext cx="2519766" cy="2295278"/>
          </a:xfrm>
          <a:custGeom>
            <a:avLst/>
            <a:gdLst/>
            <a:ahLst/>
            <a:cxnLst/>
            <a:rect r="r" b="b" t="t" l="l"/>
            <a:pathLst>
              <a:path h="2295278" w="2519766">
                <a:moveTo>
                  <a:pt x="2519766" y="0"/>
                </a:moveTo>
                <a:lnTo>
                  <a:pt x="0" y="0"/>
                </a:lnTo>
                <a:lnTo>
                  <a:pt x="0" y="2295278"/>
                </a:lnTo>
                <a:lnTo>
                  <a:pt x="2519766" y="2295278"/>
                </a:lnTo>
                <a:lnTo>
                  <a:pt x="2519766"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4452278" y="958380"/>
            <a:ext cx="9383443" cy="1284183"/>
          </a:xfrm>
          <a:prstGeom prst="rect">
            <a:avLst/>
          </a:prstGeom>
        </p:spPr>
        <p:txBody>
          <a:bodyPr anchor="t" rtlCol="false" tIns="0" lIns="0" bIns="0" rIns="0">
            <a:spAutoFit/>
          </a:bodyPr>
          <a:lstStyle/>
          <a:p>
            <a:pPr algn="ctr">
              <a:lnSpc>
                <a:spcPts val="10593"/>
              </a:lnSpc>
            </a:pPr>
            <a:r>
              <a:rPr lang="en-US" sz="7566" b="true">
                <a:solidFill>
                  <a:srgbClr val="935F55"/>
                </a:solidFill>
                <a:latin typeface="Comic Sans Bold"/>
                <a:ea typeface="Comic Sans Bold"/>
                <a:cs typeface="Comic Sans Bold"/>
                <a:sym typeface="Comic Sans Bold"/>
              </a:rPr>
              <a:t>INTRODUCTION</a:t>
            </a:r>
          </a:p>
        </p:txBody>
      </p:sp>
      <p:sp>
        <p:nvSpPr>
          <p:cNvPr name="TextBox 9" id="9"/>
          <p:cNvSpPr txBox="true"/>
          <p:nvPr/>
        </p:nvSpPr>
        <p:spPr>
          <a:xfrm rot="0">
            <a:off x="3060231" y="3183706"/>
            <a:ext cx="12489873" cy="4530725"/>
          </a:xfrm>
          <a:prstGeom prst="rect">
            <a:avLst/>
          </a:prstGeom>
        </p:spPr>
        <p:txBody>
          <a:bodyPr anchor="t" rtlCol="false" tIns="0" lIns="0" bIns="0" rIns="0">
            <a:spAutoFit/>
          </a:bodyPr>
          <a:lstStyle/>
          <a:p>
            <a:pPr algn="ctr">
              <a:lnSpc>
                <a:spcPts val="3849"/>
              </a:lnSpc>
            </a:pPr>
            <a:r>
              <a:rPr lang="en-US" b="true" sz="2499">
                <a:solidFill>
                  <a:srgbClr val="935F55"/>
                </a:solidFill>
                <a:latin typeface="Cakerolli Bold"/>
                <a:ea typeface="Cakerolli Bold"/>
                <a:cs typeface="Cakerolli Bold"/>
                <a:sym typeface="Cakerolli Bold"/>
              </a:rPr>
              <a:t>The Recipe Recommendation System is designed to simplify meal planning for students and working professionals by offering personalized recipe suggestions tailored to individual tastes, dietary needs, and time constraints. Using machine learning techniques like Word2Vec and TF-IDF for natural language processing, the system analyzes recipe data to deliver relevant and precise recommendations. By leveraging features such as cuisine type, dietary preferences, and available ingredients, it ensures users can easily discover recipes suited to their specific requirements. The user interface, built with HTML, CSS, and JavaScript, provides a seamless and engaging experience, making cooking more efficient, accessible, and enjoyable.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11" r="0" b="-8111"/>
            </a:stretch>
          </a:blipFill>
        </p:spPr>
      </p:sp>
      <p:sp>
        <p:nvSpPr>
          <p:cNvPr name="Freeform 3" id="3"/>
          <p:cNvSpPr/>
          <p:nvPr/>
        </p:nvSpPr>
        <p:spPr>
          <a:xfrm flipH="false" flipV="false" rot="1925836">
            <a:off x="-1399912" y="-766671"/>
            <a:ext cx="4122295" cy="4114800"/>
          </a:xfrm>
          <a:custGeom>
            <a:avLst/>
            <a:gdLst/>
            <a:ahLst/>
            <a:cxnLst/>
            <a:rect r="r" b="b" t="t" l="l"/>
            <a:pathLst>
              <a:path h="4114800" w="4122295">
                <a:moveTo>
                  <a:pt x="0" y="0"/>
                </a:moveTo>
                <a:lnTo>
                  <a:pt x="4122295" y="0"/>
                </a:lnTo>
                <a:lnTo>
                  <a:pt x="412229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887164" y="1384850"/>
            <a:ext cx="3780849" cy="1828556"/>
          </a:xfrm>
          <a:custGeom>
            <a:avLst/>
            <a:gdLst/>
            <a:ahLst/>
            <a:cxnLst/>
            <a:rect r="r" b="b" t="t" l="l"/>
            <a:pathLst>
              <a:path h="1828556" w="3780849">
                <a:moveTo>
                  <a:pt x="0" y="0"/>
                </a:moveTo>
                <a:lnTo>
                  <a:pt x="3780849" y="0"/>
                </a:lnTo>
                <a:lnTo>
                  <a:pt x="3780849" y="1828556"/>
                </a:lnTo>
                <a:lnTo>
                  <a:pt x="0" y="18285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580098" y="8160981"/>
            <a:ext cx="3450140" cy="3691784"/>
          </a:xfrm>
          <a:custGeom>
            <a:avLst/>
            <a:gdLst/>
            <a:ahLst/>
            <a:cxnLst/>
            <a:rect r="r" b="b" t="t" l="l"/>
            <a:pathLst>
              <a:path h="3691784" w="3450140">
                <a:moveTo>
                  <a:pt x="0" y="0"/>
                </a:moveTo>
                <a:lnTo>
                  <a:pt x="3450140" y="0"/>
                </a:lnTo>
                <a:lnTo>
                  <a:pt x="3450140" y="3691784"/>
                </a:lnTo>
                <a:lnTo>
                  <a:pt x="0" y="369178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434834" y="8356371"/>
            <a:ext cx="2519766" cy="2295278"/>
          </a:xfrm>
          <a:custGeom>
            <a:avLst/>
            <a:gdLst/>
            <a:ahLst/>
            <a:cxnLst/>
            <a:rect r="r" b="b" t="t" l="l"/>
            <a:pathLst>
              <a:path h="2295278" w="2519766">
                <a:moveTo>
                  <a:pt x="0" y="0"/>
                </a:moveTo>
                <a:lnTo>
                  <a:pt x="2519766" y="0"/>
                </a:lnTo>
                <a:lnTo>
                  <a:pt x="2519766" y="2295278"/>
                </a:lnTo>
                <a:lnTo>
                  <a:pt x="0" y="229527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true" flipV="false" rot="0">
            <a:off x="16148247" y="8512456"/>
            <a:ext cx="2519766" cy="2295278"/>
          </a:xfrm>
          <a:custGeom>
            <a:avLst/>
            <a:gdLst/>
            <a:ahLst/>
            <a:cxnLst/>
            <a:rect r="r" b="b" t="t" l="l"/>
            <a:pathLst>
              <a:path h="2295278" w="2519766">
                <a:moveTo>
                  <a:pt x="2519766" y="0"/>
                </a:moveTo>
                <a:lnTo>
                  <a:pt x="0" y="0"/>
                </a:lnTo>
                <a:lnTo>
                  <a:pt x="0" y="2295278"/>
                </a:lnTo>
                <a:lnTo>
                  <a:pt x="2519766" y="2295278"/>
                </a:lnTo>
                <a:lnTo>
                  <a:pt x="2519766"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4452278" y="967905"/>
            <a:ext cx="9383443" cy="1102572"/>
          </a:xfrm>
          <a:prstGeom prst="rect">
            <a:avLst/>
          </a:prstGeom>
        </p:spPr>
        <p:txBody>
          <a:bodyPr anchor="t" rtlCol="false" tIns="0" lIns="0" bIns="0" rIns="0">
            <a:spAutoFit/>
          </a:bodyPr>
          <a:lstStyle/>
          <a:p>
            <a:pPr algn="ctr">
              <a:lnSpc>
                <a:spcPts val="9053"/>
              </a:lnSpc>
            </a:pPr>
            <a:r>
              <a:rPr lang="en-US" sz="6466" b="true">
                <a:solidFill>
                  <a:srgbClr val="935F55"/>
                </a:solidFill>
                <a:latin typeface="Comic Sans Bold"/>
                <a:ea typeface="Comic Sans Bold"/>
                <a:cs typeface="Comic Sans Bold"/>
                <a:sym typeface="Comic Sans Bold"/>
              </a:rPr>
              <a:t>DATASET</a:t>
            </a:r>
          </a:p>
        </p:txBody>
      </p:sp>
      <p:sp>
        <p:nvSpPr>
          <p:cNvPr name="Freeform 9" id="9"/>
          <p:cNvSpPr/>
          <p:nvPr/>
        </p:nvSpPr>
        <p:spPr>
          <a:xfrm flipH="false" flipV="false" rot="0">
            <a:off x="2450922" y="3557435"/>
            <a:ext cx="5680295" cy="3939178"/>
          </a:xfrm>
          <a:custGeom>
            <a:avLst/>
            <a:gdLst/>
            <a:ahLst/>
            <a:cxnLst/>
            <a:rect r="r" b="b" t="t" l="l"/>
            <a:pathLst>
              <a:path h="3939178" w="5680295">
                <a:moveTo>
                  <a:pt x="0" y="0"/>
                </a:moveTo>
                <a:lnTo>
                  <a:pt x="5680295" y="0"/>
                </a:lnTo>
                <a:lnTo>
                  <a:pt x="5680295" y="3939178"/>
                </a:lnTo>
                <a:lnTo>
                  <a:pt x="0" y="393917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2665865" y="3694665"/>
            <a:ext cx="5250411" cy="3641061"/>
          </a:xfrm>
          <a:custGeom>
            <a:avLst/>
            <a:gdLst/>
            <a:ahLst/>
            <a:cxnLst/>
            <a:rect r="r" b="b" t="t" l="l"/>
            <a:pathLst>
              <a:path h="3641061" w="5250411">
                <a:moveTo>
                  <a:pt x="0" y="0"/>
                </a:moveTo>
                <a:lnTo>
                  <a:pt x="5250410" y="0"/>
                </a:lnTo>
                <a:lnTo>
                  <a:pt x="5250410" y="3641061"/>
                </a:lnTo>
                <a:lnTo>
                  <a:pt x="0" y="364106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1" id="11"/>
          <p:cNvSpPr txBox="true"/>
          <p:nvPr/>
        </p:nvSpPr>
        <p:spPr>
          <a:xfrm rot="0">
            <a:off x="3043340" y="4183955"/>
            <a:ext cx="4520766" cy="2348156"/>
          </a:xfrm>
          <a:prstGeom prst="rect">
            <a:avLst/>
          </a:prstGeom>
        </p:spPr>
        <p:txBody>
          <a:bodyPr anchor="t" rtlCol="false" tIns="0" lIns="0" bIns="0" rIns="0">
            <a:spAutoFit/>
          </a:bodyPr>
          <a:lstStyle/>
          <a:p>
            <a:pPr algn="ctr">
              <a:lnSpc>
                <a:spcPts val="3427"/>
              </a:lnSpc>
              <a:spcBef>
                <a:spcPct val="0"/>
              </a:spcBef>
            </a:pPr>
            <a:r>
              <a:rPr lang="en-US" sz="2856">
                <a:solidFill>
                  <a:srgbClr val="935F55"/>
                </a:solidFill>
                <a:latin typeface="Cakerolli"/>
                <a:ea typeface="Cakerolli"/>
                <a:cs typeface="Cakerolli"/>
                <a:sym typeface="Cakerolli"/>
              </a:rPr>
              <a:t>The dataset contains 11 columns, 6028 unique recipes, and detailed descriptions of cuisines, courses, and diets.</a:t>
            </a:r>
          </a:p>
        </p:txBody>
      </p:sp>
      <p:sp>
        <p:nvSpPr>
          <p:cNvPr name="Freeform 12" id="12"/>
          <p:cNvSpPr/>
          <p:nvPr/>
        </p:nvSpPr>
        <p:spPr>
          <a:xfrm flipH="false" flipV="false" rot="0">
            <a:off x="10436501" y="3514420"/>
            <a:ext cx="5869446" cy="4070351"/>
          </a:xfrm>
          <a:custGeom>
            <a:avLst/>
            <a:gdLst/>
            <a:ahLst/>
            <a:cxnLst/>
            <a:rect r="r" b="b" t="t" l="l"/>
            <a:pathLst>
              <a:path h="4070351" w="5869446">
                <a:moveTo>
                  <a:pt x="0" y="0"/>
                </a:moveTo>
                <a:lnTo>
                  <a:pt x="5869447" y="0"/>
                </a:lnTo>
                <a:lnTo>
                  <a:pt x="5869447" y="4070351"/>
                </a:lnTo>
                <a:lnTo>
                  <a:pt x="0" y="407035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10658601" y="3656220"/>
            <a:ext cx="5425247" cy="3762307"/>
          </a:xfrm>
          <a:custGeom>
            <a:avLst/>
            <a:gdLst/>
            <a:ahLst/>
            <a:cxnLst/>
            <a:rect r="r" b="b" t="t" l="l"/>
            <a:pathLst>
              <a:path h="3762307" w="5425247">
                <a:moveTo>
                  <a:pt x="0" y="0"/>
                </a:moveTo>
                <a:lnTo>
                  <a:pt x="5425247" y="0"/>
                </a:lnTo>
                <a:lnTo>
                  <a:pt x="5425247" y="3762307"/>
                </a:lnTo>
                <a:lnTo>
                  <a:pt x="0" y="376230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4" id="14"/>
          <p:cNvSpPr txBox="true"/>
          <p:nvPr/>
        </p:nvSpPr>
        <p:spPr>
          <a:xfrm rot="0">
            <a:off x="11030238" y="3822873"/>
            <a:ext cx="4679640" cy="3257550"/>
          </a:xfrm>
          <a:prstGeom prst="rect">
            <a:avLst/>
          </a:prstGeom>
        </p:spPr>
        <p:txBody>
          <a:bodyPr anchor="t" rtlCol="false" tIns="0" lIns="0" bIns="0" rIns="0">
            <a:spAutoFit/>
          </a:bodyPr>
          <a:lstStyle/>
          <a:p>
            <a:pPr algn="l" marL="493674" indent="-246837" lvl="1">
              <a:lnSpc>
                <a:spcPts val="2743"/>
              </a:lnSpc>
              <a:buFont typeface="Arial"/>
              <a:buChar char="•"/>
            </a:pPr>
            <a:r>
              <a:rPr lang="en-US" sz="2286">
                <a:solidFill>
                  <a:srgbClr val="935F55"/>
                </a:solidFill>
                <a:latin typeface="Cakerolli"/>
                <a:ea typeface="Cakerolli"/>
                <a:cs typeface="Cakerolli"/>
                <a:sym typeface="Cakerolli"/>
              </a:rPr>
              <a:t>Removed null values and duplicates to clean the dataset.</a:t>
            </a:r>
          </a:p>
          <a:p>
            <a:pPr algn="l" marL="493674" indent="-246837" lvl="1">
              <a:lnSpc>
                <a:spcPts val="2743"/>
              </a:lnSpc>
              <a:buFont typeface="Arial"/>
              <a:buChar char="•"/>
            </a:pPr>
            <a:r>
              <a:rPr lang="en-US" sz="2286">
                <a:solidFill>
                  <a:srgbClr val="935F55"/>
                </a:solidFill>
                <a:latin typeface="Cakerolli"/>
                <a:ea typeface="Cakerolli"/>
                <a:cs typeface="Cakerolli"/>
                <a:sym typeface="Cakerolli"/>
              </a:rPr>
              <a:t>Calculated total time as Cook Time + Prep Timeand grouped recipes into:</a:t>
            </a:r>
          </a:p>
          <a:p>
            <a:pPr algn="l" marL="987347" indent="-329116" lvl="2">
              <a:lnSpc>
                <a:spcPts val="2743"/>
              </a:lnSpc>
              <a:buFont typeface="Arial"/>
              <a:buChar char="⚬"/>
            </a:pPr>
            <a:r>
              <a:rPr lang="en-US" sz="2286">
                <a:solidFill>
                  <a:srgbClr val="935F55"/>
                </a:solidFill>
                <a:latin typeface="Cakerolli"/>
                <a:ea typeface="Cakerolli"/>
                <a:cs typeface="Cakerolli"/>
                <a:sym typeface="Cakerolli"/>
              </a:rPr>
              <a:t>Under 10 mins</a:t>
            </a:r>
          </a:p>
          <a:p>
            <a:pPr algn="l" marL="987347" indent="-329116" lvl="2">
              <a:lnSpc>
                <a:spcPts val="2743"/>
              </a:lnSpc>
              <a:buFont typeface="Arial"/>
              <a:buChar char="⚬"/>
            </a:pPr>
            <a:r>
              <a:rPr lang="en-US" sz="2286">
                <a:solidFill>
                  <a:srgbClr val="935F55"/>
                </a:solidFill>
                <a:latin typeface="Cakerolli"/>
                <a:ea typeface="Cakerolli"/>
                <a:cs typeface="Cakerolli"/>
                <a:sym typeface="Cakerolli"/>
              </a:rPr>
              <a:t>30 mins</a:t>
            </a:r>
          </a:p>
          <a:p>
            <a:pPr algn="l" marL="987347" indent="-329116" lvl="2">
              <a:lnSpc>
                <a:spcPts val="2743"/>
              </a:lnSpc>
              <a:buFont typeface="Arial"/>
              <a:buChar char="⚬"/>
            </a:pPr>
            <a:r>
              <a:rPr lang="en-US" sz="2286">
                <a:solidFill>
                  <a:srgbClr val="935F55"/>
                </a:solidFill>
                <a:latin typeface="Cakerolli"/>
                <a:ea typeface="Cakerolli"/>
                <a:cs typeface="Cakerolli"/>
                <a:sym typeface="Cakerolli"/>
              </a:rPr>
              <a:t>1 hour</a:t>
            </a:r>
          </a:p>
          <a:p>
            <a:pPr algn="l">
              <a:lnSpc>
                <a:spcPts val="2743"/>
              </a:lnSpc>
              <a:spcBef>
                <a:spcPct val="0"/>
              </a:spcBef>
            </a:pPr>
          </a:p>
        </p:txBody>
      </p:sp>
      <p:sp>
        <p:nvSpPr>
          <p:cNvPr name="Freeform 15" id="15"/>
          <p:cNvSpPr/>
          <p:nvPr/>
        </p:nvSpPr>
        <p:spPr>
          <a:xfrm flipH="false" flipV="false" rot="0">
            <a:off x="11315956" y="-397697"/>
            <a:ext cx="2519766" cy="2295278"/>
          </a:xfrm>
          <a:custGeom>
            <a:avLst/>
            <a:gdLst/>
            <a:ahLst/>
            <a:cxnLst/>
            <a:rect r="r" b="b" t="t" l="l"/>
            <a:pathLst>
              <a:path h="2295278" w="2519766">
                <a:moveTo>
                  <a:pt x="0" y="0"/>
                </a:moveTo>
                <a:lnTo>
                  <a:pt x="2519766" y="0"/>
                </a:lnTo>
                <a:lnTo>
                  <a:pt x="2519766" y="2295278"/>
                </a:lnTo>
                <a:lnTo>
                  <a:pt x="0" y="229527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11" r="0" b="-8111"/>
            </a:stretch>
          </a:blipFill>
        </p:spPr>
      </p:sp>
      <p:sp>
        <p:nvSpPr>
          <p:cNvPr name="Freeform 3" id="3"/>
          <p:cNvSpPr/>
          <p:nvPr/>
        </p:nvSpPr>
        <p:spPr>
          <a:xfrm flipH="true" flipV="false" rot="-1476952">
            <a:off x="15605936" y="384553"/>
            <a:ext cx="5364128" cy="5403426"/>
          </a:xfrm>
          <a:custGeom>
            <a:avLst/>
            <a:gdLst/>
            <a:ahLst/>
            <a:cxnLst/>
            <a:rect r="r" b="b" t="t" l="l"/>
            <a:pathLst>
              <a:path h="5403426" w="5364128">
                <a:moveTo>
                  <a:pt x="5364128" y="0"/>
                </a:moveTo>
                <a:lnTo>
                  <a:pt x="0" y="0"/>
                </a:lnTo>
                <a:lnTo>
                  <a:pt x="0" y="5403426"/>
                </a:lnTo>
                <a:lnTo>
                  <a:pt x="5364128" y="5403426"/>
                </a:lnTo>
                <a:lnTo>
                  <a:pt x="536412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632340" y="6659617"/>
            <a:ext cx="2546052" cy="2627258"/>
          </a:xfrm>
          <a:custGeom>
            <a:avLst/>
            <a:gdLst/>
            <a:ahLst/>
            <a:cxnLst/>
            <a:rect r="r" b="b" t="t" l="l"/>
            <a:pathLst>
              <a:path h="2627258" w="2546052">
                <a:moveTo>
                  <a:pt x="0" y="0"/>
                </a:moveTo>
                <a:lnTo>
                  <a:pt x="2546051" y="0"/>
                </a:lnTo>
                <a:lnTo>
                  <a:pt x="2546051" y="2627258"/>
                </a:lnTo>
                <a:lnTo>
                  <a:pt x="0" y="26272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04775" y="-185614"/>
            <a:ext cx="2519766" cy="2295278"/>
          </a:xfrm>
          <a:custGeom>
            <a:avLst/>
            <a:gdLst/>
            <a:ahLst/>
            <a:cxnLst/>
            <a:rect r="r" b="b" t="t" l="l"/>
            <a:pathLst>
              <a:path h="2295278" w="2519766">
                <a:moveTo>
                  <a:pt x="0" y="0"/>
                </a:moveTo>
                <a:lnTo>
                  <a:pt x="2519766" y="0"/>
                </a:lnTo>
                <a:lnTo>
                  <a:pt x="2519766" y="2295278"/>
                </a:lnTo>
                <a:lnTo>
                  <a:pt x="0" y="229527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901584" y="9030125"/>
            <a:ext cx="2394917" cy="2513749"/>
          </a:xfrm>
          <a:custGeom>
            <a:avLst/>
            <a:gdLst/>
            <a:ahLst/>
            <a:cxnLst/>
            <a:rect r="r" b="b" t="t" l="l"/>
            <a:pathLst>
              <a:path h="2513749" w="2394917">
                <a:moveTo>
                  <a:pt x="0" y="0"/>
                </a:moveTo>
                <a:lnTo>
                  <a:pt x="2394917" y="0"/>
                </a:lnTo>
                <a:lnTo>
                  <a:pt x="2394917" y="2513750"/>
                </a:lnTo>
                <a:lnTo>
                  <a:pt x="0" y="25137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true" flipV="false" rot="661866">
            <a:off x="15657060" y="1270988"/>
            <a:ext cx="911129" cy="758515"/>
          </a:xfrm>
          <a:custGeom>
            <a:avLst/>
            <a:gdLst/>
            <a:ahLst/>
            <a:cxnLst/>
            <a:rect r="r" b="b" t="t" l="l"/>
            <a:pathLst>
              <a:path h="758515" w="911129">
                <a:moveTo>
                  <a:pt x="911129" y="0"/>
                </a:moveTo>
                <a:lnTo>
                  <a:pt x="0" y="0"/>
                </a:lnTo>
                <a:lnTo>
                  <a:pt x="0" y="758515"/>
                </a:lnTo>
                <a:lnTo>
                  <a:pt x="911129" y="758515"/>
                </a:lnTo>
                <a:lnTo>
                  <a:pt x="911129"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193208" y="3490940"/>
            <a:ext cx="6955885" cy="3777310"/>
          </a:xfrm>
          <a:custGeom>
            <a:avLst/>
            <a:gdLst/>
            <a:ahLst/>
            <a:cxnLst/>
            <a:rect r="r" b="b" t="t" l="l"/>
            <a:pathLst>
              <a:path h="3777310" w="6955885">
                <a:moveTo>
                  <a:pt x="0" y="0"/>
                </a:moveTo>
                <a:lnTo>
                  <a:pt x="6955885" y="0"/>
                </a:lnTo>
                <a:lnTo>
                  <a:pt x="6955885" y="3777310"/>
                </a:lnTo>
                <a:lnTo>
                  <a:pt x="0" y="3777310"/>
                </a:lnTo>
                <a:lnTo>
                  <a:pt x="0" y="0"/>
                </a:lnTo>
                <a:close/>
              </a:path>
            </a:pathLst>
          </a:custGeom>
          <a:blipFill>
            <a:blip r:embed="rId13"/>
            <a:stretch>
              <a:fillRect l="0" t="0" r="0" b="0"/>
            </a:stretch>
          </a:blipFill>
          <a:ln w="38100" cap="sq">
            <a:solidFill>
              <a:srgbClr val="000000"/>
            </a:solidFill>
            <a:prstDash val="solid"/>
            <a:miter/>
          </a:ln>
        </p:spPr>
      </p:sp>
      <p:sp>
        <p:nvSpPr>
          <p:cNvPr name="Freeform 9" id="9"/>
          <p:cNvSpPr/>
          <p:nvPr/>
        </p:nvSpPr>
        <p:spPr>
          <a:xfrm flipH="false" flipV="false" rot="0">
            <a:off x="8768505" y="5379595"/>
            <a:ext cx="6824404" cy="3705911"/>
          </a:xfrm>
          <a:custGeom>
            <a:avLst/>
            <a:gdLst/>
            <a:ahLst/>
            <a:cxnLst/>
            <a:rect r="r" b="b" t="t" l="l"/>
            <a:pathLst>
              <a:path h="3705911" w="6824404">
                <a:moveTo>
                  <a:pt x="0" y="0"/>
                </a:moveTo>
                <a:lnTo>
                  <a:pt x="6824404" y="0"/>
                </a:lnTo>
                <a:lnTo>
                  <a:pt x="6824404" y="3705911"/>
                </a:lnTo>
                <a:lnTo>
                  <a:pt x="0" y="3705911"/>
                </a:lnTo>
                <a:lnTo>
                  <a:pt x="0" y="0"/>
                </a:lnTo>
                <a:close/>
              </a:path>
            </a:pathLst>
          </a:custGeom>
          <a:blipFill>
            <a:blip r:embed="rId14"/>
            <a:stretch>
              <a:fillRect l="0" t="0" r="0" b="0"/>
            </a:stretch>
          </a:blipFill>
          <a:ln w="38100" cap="sq">
            <a:solidFill>
              <a:srgbClr val="000000"/>
            </a:solidFill>
            <a:prstDash val="solid"/>
            <a:miter/>
          </a:ln>
        </p:spPr>
      </p:sp>
      <p:sp>
        <p:nvSpPr>
          <p:cNvPr name="TextBox 10" id="10"/>
          <p:cNvSpPr txBox="true"/>
          <p:nvPr/>
        </p:nvSpPr>
        <p:spPr>
          <a:xfrm rot="0">
            <a:off x="4442753" y="967905"/>
            <a:ext cx="10297843" cy="1102572"/>
          </a:xfrm>
          <a:prstGeom prst="rect">
            <a:avLst/>
          </a:prstGeom>
        </p:spPr>
        <p:txBody>
          <a:bodyPr anchor="t" rtlCol="false" tIns="0" lIns="0" bIns="0" rIns="0">
            <a:spAutoFit/>
          </a:bodyPr>
          <a:lstStyle/>
          <a:p>
            <a:pPr algn="ctr">
              <a:lnSpc>
                <a:spcPts val="9053"/>
              </a:lnSpc>
            </a:pPr>
            <a:r>
              <a:rPr lang="en-US" sz="6466" b="true">
                <a:solidFill>
                  <a:srgbClr val="935F55"/>
                </a:solidFill>
                <a:latin typeface="Comic Sans Bold"/>
                <a:ea typeface="Comic Sans Bold"/>
                <a:cs typeface="Comic Sans Bold"/>
                <a:sym typeface="Comic Sans Bold"/>
              </a:rPr>
              <a:t>DATA VISUALIZATION</a:t>
            </a:r>
          </a:p>
        </p:txBody>
      </p:sp>
      <p:sp>
        <p:nvSpPr>
          <p:cNvPr name="TextBox 11" id="11"/>
          <p:cNvSpPr txBox="true"/>
          <p:nvPr/>
        </p:nvSpPr>
        <p:spPr>
          <a:xfrm rot="0">
            <a:off x="3256837" y="7239821"/>
            <a:ext cx="2828627" cy="666750"/>
          </a:xfrm>
          <a:prstGeom prst="rect">
            <a:avLst/>
          </a:prstGeom>
        </p:spPr>
        <p:txBody>
          <a:bodyPr anchor="t" rtlCol="false" tIns="0" lIns="0" bIns="0" rIns="0">
            <a:spAutoFit/>
          </a:bodyPr>
          <a:lstStyle/>
          <a:p>
            <a:pPr algn="ctr">
              <a:lnSpc>
                <a:spcPts val="3599"/>
              </a:lnSpc>
              <a:spcBef>
                <a:spcPct val="0"/>
              </a:spcBef>
            </a:pPr>
            <a:r>
              <a:rPr lang="en-US" sz="2999">
                <a:solidFill>
                  <a:srgbClr val="935F55"/>
                </a:solidFill>
                <a:latin typeface="Cakerolli"/>
                <a:ea typeface="Cakerolli"/>
                <a:cs typeface="Cakerolli"/>
                <a:sym typeface="Cakerolli"/>
              </a:rPr>
              <a:t>Ingredients Name</a:t>
            </a:r>
          </a:p>
        </p:txBody>
      </p:sp>
      <p:sp>
        <p:nvSpPr>
          <p:cNvPr name="TextBox 12" id="12"/>
          <p:cNvSpPr txBox="true"/>
          <p:nvPr/>
        </p:nvSpPr>
        <p:spPr>
          <a:xfrm rot="0">
            <a:off x="11161272" y="4581525"/>
            <a:ext cx="2038871" cy="666750"/>
          </a:xfrm>
          <a:prstGeom prst="rect">
            <a:avLst/>
          </a:prstGeom>
        </p:spPr>
        <p:txBody>
          <a:bodyPr anchor="t" rtlCol="false" tIns="0" lIns="0" bIns="0" rIns="0">
            <a:spAutoFit/>
          </a:bodyPr>
          <a:lstStyle/>
          <a:p>
            <a:pPr algn="ctr">
              <a:lnSpc>
                <a:spcPts val="3599"/>
              </a:lnSpc>
              <a:spcBef>
                <a:spcPct val="0"/>
              </a:spcBef>
            </a:pPr>
            <a:r>
              <a:rPr lang="en-US" sz="2999">
                <a:solidFill>
                  <a:srgbClr val="935F55"/>
                </a:solidFill>
                <a:latin typeface="Cakerolli"/>
                <a:ea typeface="Cakerolli"/>
                <a:cs typeface="Cakerolli"/>
                <a:sym typeface="Cakerolli"/>
              </a:rPr>
              <a:t>Recipe Name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11" r="0" b="-8111"/>
            </a:stretch>
          </a:blipFill>
        </p:spPr>
      </p:sp>
      <p:sp>
        <p:nvSpPr>
          <p:cNvPr name="Freeform 3" id="3"/>
          <p:cNvSpPr/>
          <p:nvPr/>
        </p:nvSpPr>
        <p:spPr>
          <a:xfrm flipH="false" flipV="false" rot="1925836">
            <a:off x="-1399912" y="-766671"/>
            <a:ext cx="4122295" cy="4114800"/>
          </a:xfrm>
          <a:custGeom>
            <a:avLst/>
            <a:gdLst/>
            <a:ahLst/>
            <a:cxnLst/>
            <a:rect r="r" b="b" t="t" l="l"/>
            <a:pathLst>
              <a:path h="4114800" w="4122295">
                <a:moveTo>
                  <a:pt x="0" y="0"/>
                </a:moveTo>
                <a:lnTo>
                  <a:pt x="4122295" y="0"/>
                </a:lnTo>
                <a:lnTo>
                  <a:pt x="412229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887164" y="1384850"/>
            <a:ext cx="3780849" cy="1828556"/>
          </a:xfrm>
          <a:custGeom>
            <a:avLst/>
            <a:gdLst/>
            <a:ahLst/>
            <a:cxnLst/>
            <a:rect r="r" b="b" t="t" l="l"/>
            <a:pathLst>
              <a:path h="1828556" w="3780849">
                <a:moveTo>
                  <a:pt x="0" y="0"/>
                </a:moveTo>
                <a:lnTo>
                  <a:pt x="3780849" y="0"/>
                </a:lnTo>
                <a:lnTo>
                  <a:pt x="3780849" y="1828556"/>
                </a:lnTo>
                <a:lnTo>
                  <a:pt x="0" y="18285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34834" y="8356371"/>
            <a:ext cx="2519766" cy="2295278"/>
          </a:xfrm>
          <a:custGeom>
            <a:avLst/>
            <a:gdLst/>
            <a:ahLst/>
            <a:cxnLst/>
            <a:rect r="r" b="b" t="t" l="l"/>
            <a:pathLst>
              <a:path h="2295278" w="2519766">
                <a:moveTo>
                  <a:pt x="0" y="0"/>
                </a:moveTo>
                <a:lnTo>
                  <a:pt x="2519766" y="0"/>
                </a:lnTo>
                <a:lnTo>
                  <a:pt x="2519766" y="2295278"/>
                </a:lnTo>
                <a:lnTo>
                  <a:pt x="0" y="229527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true" flipV="false" rot="0">
            <a:off x="16148247" y="8512456"/>
            <a:ext cx="2519766" cy="2295278"/>
          </a:xfrm>
          <a:custGeom>
            <a:avLst/>
            <a:gdLst/>
            <a:ahLst/>
            <a:cxnLst/>
            <a:rect r="r" b="b" t="t" l="l"/>
            <a:pathLst>
              <a:path h="2295278" w="2519766">
                <a:moveTo>
                  <a:pt x="2519766" y="0"/>
                </a:moveTo>
                <a:lnTo>
                  <a:pt x="0" y="0"/>
                </a:lnTo>
                <a:lnTo>
                  <a:pt x="0" y="2295278"/>
                </a:lnTo>
                <a:lnTo>
                  <a:pt x="2519766" y="2295278"/>
                </a:lnTo>
                <a:lnTo>
                  <a:pt x="2519766"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9894587" y="5143500"/>
            <a:ext cx="6883001" cy="3737731"/>
          </a:xfrm>
          <a:custGeom>
            <a:avLst/>
            <a:gdLst/>
            <a:ahLst/>
            <a:cxnLst/>
            <a:rect r="r" b="b" t="t" l="l"/>
            <a:pathLst>
              <a:path h="3737731" w="6883001">
                <a:moveTo>
                  <a:pt x="0" y="0"/>
                </a:moveTo>
                <a:lnTo>
                  <a:pt x="6883002" y="0"/>
                </a:lnTo>
                <a:lnTo>
                  <a:pt x="6883002" y="3737731"/>
                </a:lnTo>
                <a:lnTo>
                  <a:pt x="0" y="3737731"/>
                </a:lnTo>
                <a:lnTo>
                  <a:pt x="0" y="0"/>
                </a:lnTo>
                <a:close/>
              </a:path>
            </a:pathLst>
          </a:custGeom>
          <a:blipFill>
            <a:blip r:embed="rId9"/>
            <a:stretch>
              <a:fillRect l="0" t="0" r="0" b="0"/>
            </a:stretch>
          </a:blipFill>
          <a:ln w="38100" cap="sq">
            <a:solidFill>
              <a:srgbClr val="000000"/>
            </a:solidFill>
            <a:prstDash val="solid"/>
            <a:miter/>
          </a:ln>
        </p:spPr>
      </p:sp>
      <p:sp>
        <p:nvSpPr>
          <p:cNvPr name="Freeform 8" id="8"/>
          <p:cNvSpPr/>
          <p:nvPr/>
        </p:nvSpPr>
        <p:spPr>
          <a:xfrm flipH="false" flipV="false" rot="0">
            <a:off x="2275983" y="3148871"/>
            <a:ext cx="7114594" cy="3863495"/>
          </a:xfrm>
          <a:custGeom>
            <a:avLst/>
            <a:gdLst/>
            <a:ahLst/>
            <a:cxnLst/>
            <a:rect r="r" b="b" t="t" l="l"/>
            <a:pathLst>
              <a:path h="3863495" w="7114594">
                <a:moveTo>
                  <a:pt x="0" y="0"/>
                </a:moveTo>
                <a:lnTo>
                  <a:pt x="7114593" y="0"/>
                </a:lnTo>
                <a:lnTo>
                  <a:pt x="7114593" y="3863495"/>
                </a:lnTo>
                <a:lnTo>
                  <a:pt x="0" y="3863495"/>
                </a:lnTo>
                <a:lnTo>
                  <a:pt x="0" y="0"/>
                </a:lnTo>
                <a:close/>
              </a:path>
            </a:pathLst>
          </a:custGeom>
          <a:blipFill>
            <a:blip r:embed="rId10"/>
            <a:stretch>
              <a:fillRect l="0" t="0" r="0" b="0"/>
            </a:stretch>
          </a:blipFill>
          <a:ln w="38100" cap="sq">
            <a:solidFill>
              <a:srgbClr val="000000"/>
            </a:solidFill>
            <a:prstDash val="solid"/>
            <a:miter/>
          </a:ln>
        </p:spPr>
      </p:sp>
      <p:sp>
        <p:nvSpPr>
          <p:cNvPr name="TextBox 9" id="9"/>
          <p:cNvSpPr txBox="true"/>
          <p:nvPr/>
        </p:nvSpPr>
        <p:spPr>
          <a:xfrm rot="0">
            <a:off x="4452278" y="967905"/>
            <a:ext cx="10297843" cy="1102572"/>
          </a:xfrm>
          <a:prstGeom prst="rect">
            <a:avLst/>
          </a:prstGeom>
        </p:spPr>
        <p:txBody>
          <a:bodyPr anchor="t" rtlCol="false" tIns="0" lIns="0" bIns="0" rIns="0">
            <a:spAutoFit/>
          </a:bodyPr>
          <a:lstStyle/>
          <a:p>
            <a:pPr algn="ctr">
              <a:lnSpc>
                <a:spcPts val="9053"/>
              </a:lnSpc>
            </a:pPr>
            <a:r>
              <a:rPr lang="en-US" sz="6466" b="true">
                <a:solidFill>
                  <a:srgbClr val="935F55"/>
                </a:solidFill>
                <a:latin typeface="Comic Sans Bold"/>
                <a:ea typeface="Comic Sans Bold"/>
                <a:cs typeface="Comic Sans Bold"/>
                <a:sym typeface="Comic Sans Bold"/>
              </a:rPr>
              <a:t>DATA VISUALIZATION</a:t>
            </a:r>
          </a:p>
        </p:txBody>
      </p:sp>
      <p:sp>
        <p:nvSpPr>
          <p:cNvPr name="TextBox 10" id="10"/>
          <p:cNvSpPr txBox="true"/>
          <p:nvPr/>
        </p:nvSpPr>
        <p:spPr>
          <a:xfrm rot="0">
            <a:off x="4613081" y="6924187"/>
            <a:ext cx="2105174" cy="666750"/>
          </a:xfrm>
          <a:prstGeom prst="rect">
            <a:avLst/>
          </a:prstGeom>
        </p:spPr>
        <p:txBody>
          <a:bodyPr anchor="t" rtlCol="false" tIns="0" lIns="0" bIns="0" rIns="0">
            <a:spAutoFit/>
          </a:bodyPr>
          <a:lstStyle/>
          <a:p>
            <a:pPr algn="ctr">
              <a:lnSpc>
                <a:spcPts val="3599"/>
              </a:lnSpc>
              <a:spcBef>
                <a:spcPct val="0"/>
              </a:spcBef>
            </a:pPr>
            <a:r>
              <a:rPr lang="en-US" sz="2999">
                <a:solidFill>
                  <a:srgbClr val="935F55"/>
                </a:solidFill>
                <a:latin typeface="Cakerolli"/>
                <a:ea typeface="Cakerolli"/>
                <a:cs typeface="Cakerolli"/>
                <a:sym typeface="Cakerolli"/>
              </a:rPr>
              <a:t>Course Name</a:t>
            </a:r>
          </a:p>
        </p:txBody>
      </p:sp>
      <p:sp>
        <p:nvSpPr>
          <p:cNvPr name="TextBox 11" id="11"/>
          <p:cNvSpPr txBox="true"/>
          <p:nvPr/>
        </p:nvSpPr>
        <p:spPr>
          <a:xfrm rot="0">
            <a:off x="13132920" y="4380191"/>
            <a:ext cx="634305" cy="666750"/>
          </a:xfrm>
          <a:prstGeom prst="rect">
            <a:avLst/>
          </a:prstGeom>
        </p:spPr>
        <p:txBody>
          <a:bodyPr anchor="t" rtlCol="false" tIns="0" lIns="0" bIns="0" rIns="0">
            <a:spAutoFit/>
          </a:bodyPr>
          <a:lstStyle/>
          <a:p>
            <a:pPr algn="ctr">
              <a:lnSpc>
                <a:spcPts val="3599"/>
              </a:lnSpc>
              <a:spcBef>
                <a:spcPct val="0"/>
              </a:spcBef>
            </a:pPr>
            <a:r>
              <a:rPr lang="en-US" sz="2999">
                <a:solidFill>
                  <a:srgbClr val="935F55"/>
                </a:solidFill>
                <a:latin typeface="Cakerolli"/>
                <a:ea typeface="Cakerolli"/>
                <a:cs typeface="Cakerolli"/>
                <a:sym typeface="Cakerolli"/>
              </a:rPr>
              <a:t>Diet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11" r="0" b="-8111"/>
            </a:stretch>
          </a:blipFill>
        </p:spPr>
      </p:sp>
      <p:sp>
        <p:nvSpPr>
          <p:cNvPr name="Freeform 3" id="3"/>
          <p:cNvSpPr/>
          <p:nvPr/>
        </p:nvSpPr>
        <p:spPr>
          <a:xfrm flipH="false" flipV="false" rot="1925836">
            <a:off x="-1399912" y="-766671"/>
            <a:ext cx="4122295" cy="4114800"/>
          </a:xfrm>
          <a:custGeom>
            <a:avLst/>
            <a:gdLst/>
            <a:ahLst/>
            <a:cxnLst/>
            <a:rect r="r" b="b" t="t" l="l"/>
            <a:pathLst>
              <a:path h="4114800" w="4122295">
                <a:moveTo>
                  <a:pt x="0" y="0"/>
                </a:moveTo>
                <a:lnTo>
                  <a:pt x="4122295" y="0"/>
                </a:lnTo>
                <a:lnTo>
                  <a:pt x="412229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887164" y="1384850"/>
            <a:ext cx="3780849" cy="1828556"/>
          </a:xfrm>
          <a:custGeom>
            <a:avLst/>
            <a:gdLst/>
            <a:ahLst/>
            <a:cxnLst/>
            <a:rect r="r" b="b" t="t" l="l"/>
            <a:pathLst>
              <a:path h="1828556" w="3780849">
                <a:moveTo>
                  <a:pt x="0" y="0"/>
                </a:moveTo>
                <a:lnTo>
                  <a:pt x="3780849" y="0"/>
                </a:lnTo>
                <a:lnTo>
                  <a:pt x="3780849" y="1828556"/>
                </a:lnTo>
                <a:lnTo>
                  <a:pt x="0" y="18285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34834" y="8356371"/>
            <a:ext cx="2519766" cy="2295278"/>
          </a:xfrm>
          <a:custGeom>
            <a:avLst/>
            <a:gdLst/>
            <a:ahLst/>
            <a:cxnLst/>
            <a:rect r="r" b="b" t="t" l="l"/>
            <a:pathLst>
              <a:path h="2295278" w="2519766">
                <a:moveTo>
                  <a:pt x="0" y="0"/>
                </a:moveTo>
                <a:lnTo>
                  <a:pt x="2519766" y="0"/>
                </a:lnTo>
                <a:lnTo>
                  <a:pt x="2519766" y="2295278"/>
                </a:lnTo>
                <a:lnTo>
                  <a:pt x="0" y="229527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true" flipV="false" rot="0">
            <a:off x="16148247" y="8512456"/>
            <a:ext cx="2519766" cy="2295278"/>
          </a:xfrm>
          <a:custGeom>
            <a:avLst/>
            <a:gdLst/>
            <a:ahLst/>
            <a:cxnLst/>
            <a:rect r="r" b="b" t="t" l="l"/>
            <a:pathLst>
              <a:path h="2295278" w="2519766">
                <a:moveTo>
                  <a:pt x="2519766" y="0"/>
                </a:moveTo>
                <a:lnTo>
                  <a:pt x="0" y="0"/>
                </a:lnTo>
                <a:lnTo>
                  <a:pt x="0" y="2295278"/>
                </a:lnTo>
                <a:lnTo>
                  <a:pt x="2519766" y="2295278"/>
                </a:lnTo>
                <a:lnTo>
                  <a:pt x="2519766"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2390407" y="2727496"/>
            <a:ext cx="6708751" cy="6273624"/>
          </a:xfrm>
          <a:custGeom>
            <a:avLst/>
            <a:gdLst/>
            <a:ahLst/>
            <a:cxnLst/>
            <a:rect r="r" b="b" t="t" l="l"/>
            <a:pathLst>
              <a:path h="6273624" w="6708751">
                <a:moveTo>
                  <a:pt x="0" y="0"/>
                </a:moveTo>
                <a:lnTo>
                  <a:pt x="6708751" y="0"/>
                </a:lnTo>
                <a:lnTo>
                  <a:pt x="6708751" y="6273625"/>
                </a:lnTo>
                <a:lnTo>
                  <a:pt x="0" y="6273625"/>
                </a:lnTo>
                <a:lnTo>
                  <a:pt x="0" y="0"/>
                </a:lnTo>
                <a:close/>
              </a:path>
            </a:pathLst>
          </a:custGeom>
          <a:blipFill>
            <a:blip r:embed="rId9"/>
            <a:stretch>
              <a:fillRect l="0" t="0" r="0" b="0"/>
            </a:stretch>
          </a:blipFill>
          <a:ln w="38100" cap="sq">
            <a:solidFill>
              <a:srgbClr val="000000"/>
            </a:solidFill>
            <a:prstDash val="solid"/>
            <a:miter/>
          </a:ln>
        </p:spPr>
      </p:sp>
      <p:sp>
        <p:nvSpPr>
          <p:cNvPr name="Freeform 8" id="8"/>
          <p:cNvSpPr/>
          <p:nvPr/>
        </p:nvSpPr>
        <p:spPr>
          <a:xfrm flipH="false" flipV="false" rot="0">
            <a:off x="9601200" y="3427952"/>
            <a:ext cx="6547047" cy="4169074"/>
          </a:xfrm>
          <a:custGeom>
            <a:avLst/>
            <a:gdLst/>
            <a:ahLst/>
            <a:cxnLst/>
            <a:rect r="r" b="b" t="t" l="l"/>
            <a:pathLst>
              <a:path h="4169074" w="6547047">
                <a:moveTo>
                  <a:pt x="0" y="0"/>
                </a:moveTo>
                <a:lnTo>
                  <a:pt x="6547047" y="0"/>
                </a:lnTo>
                <a:lnTo>
                  <a:pt x="6547047" y="4169074"/>
                </a:lnTo>
                <a:lnTo>
                  <a:pt x="0" y="4169074"/>
                </a:lnTo>
                <a:lnTo>
                  <a:pt x="0" y="0"/>
                </a:lnTo>
                <a:close/>
              </a:path>
            </a:pathLst>
          </a:custGeom>
          <a:blipFill>
            <a:blip r:embed="rId10"/>
            <a:stretch>
              <a:fillRect l="0" t="0" r="0" b="0"/>
            </a:stretch>
          </a:blipFill>
          <a:ln w="38100" cap="sq">
            <a:solidFill>
              <a:srgbClr val="000000"/>
            </a:solidFill>
            <a:prstDash val="solid"/>
            <a:miter/>
          </a:ln>
        </p:spPr>
      </p:sp>
      <p:sp>
        <p:nvSpPr>
          <p:cNvPr name="TextBox 9" id="9"/>
          <p:cNvSpPr txBox="true"/>
          <p:nvPr/>
        </p:nvSpPr>
        <p:spPr>
          <a:xfrm rot="0">
            <a:off x="4452278" y="967905"/>
            <a:ext cx="10297843" cy="1102572"/>
          </a:xfrm>
          <a:prstGeom prst="rect">
            <a:avLst/>
          </a:prstGeom>
        </p:spPr>
        <p:txBody>
          <a:bodyPr anchor="t" rtlCol="false" tIns="0" lIns="0" bIns="0" rIns="0">
            <a:spAutoFit/>
          </a:bodyPr>
          <a:lstStyle/>
          <a:p>
            <a:pPr algn="ctr">
              <a:lnSpc>
                <a:spcPts val="9053"/>
              </a:lnSpc>
            </a:pPr>
            <a:r>
              <a:rPr lang="en-US" sz="6466" b="true">
                <a:solidFill>
                  <a:srgbClr val="935F55"/>
                </a:solidFill>
                <a:latin typeface="Comic Sans Bold"/>
                <a:ea typeface="Comic Sans Bold"/>
                <a:cs typeface="Comic Sans Bold"/>
                <a:sym typeface="Comic Sans Bold"/>
              </a:rPr>
              <a:t>DATA VISUALIZATION</a:t>
            </a:r>
          </a:p>
        </p:txBody>
      </p:sp>
      <p:sp>
        <p:nvSpPr>
          <p:cNvPr name="TextBox 10" id="10"/>
          <p:cNvSpPr txBox="true"/>
          <p:nvPr/>
        </p:nvSpPr>
        <p:spPr>
          <a:xfrm rot="0">
            <a:off x="4756005" y="8983820"/>
            <a:ext cx="2129954" cy="666750"/>
          </a:xfrm>
          <a:prstGeom prst="rect">
            <a:avLst/>
          </a:prstGeom>
        </p:spPr>
        <p:txBody>
          <a:bodyPr anchor="t" rtlCol="false" tIns="0" lIns="0" bIns="0" rIns="0">
            <a:spAutoFit/>
          </a:bodyPr>
          <a:lstStyle/>
          <a:p>
            <a:pPr algn="ctr">
              <a:lnSpc>
                <a:spcPts val="3599"/>
              </a:lnSpc>
              <a:spcBef>
                <a:spcPct val="0"/>
              </a:spcBef>
            </a:pPr>
            <a:r>
              <a:rPr lang="en-US" sz="2999">
                <a:solidFill>
                  <a:srgbClr val="935F55"/>
                </a:solidFill>
                <a:latin typeface="Cakerolli"/>
                <a:ea typeface="Cakerolli"/>
                <a:cs typeface="Cakerolli"/>
                <a:sym typeface="Cakerolli"/>
              </a:rPr>
              <a:t>Cuisine Name</a:t>
            </a:r>
          </a:p>
        </p:txBody>
      </p:sp>
      <p:sp>
        <p:nvSpPr>
          <p:cNvPr name="TextBox 11" id="11"/>
          <p:cNvSpPr txBox="true"/>
          <p:nvPr/>
        </p:nvSpPr>
        <p:spPr>
          <a:xfrm rot="0">
            <a:off x="11077641" y="7467112"/>
            <a:ext cx="4101778" cy="666750"/>
          </a:xfrm>
          <a:prstGeom prst="rect">
            <a:avLst/>
          </a:prstGeom>
        </p:spPr>
        <p:txBody>
          <a:bodyPr anchor="t" rtlCol="false" tIns="0" lIns="0" bIns="0" rIns="0">
            <a:spAutoFit/>
          </a:bodyPr>
          <a:lstStyle/>
          <a:p>
            <a:pPr algn="ctr">
              <a:lnSpc>
                <a:spcPts val="3599"/>
              </a:lnSpc>
              <a:spcBef>
                <a:spcPct val="0"/>
              </a:spcBef>
            </a:pPr>
            <a:r>
              <a:rPr lang="en-US" sz="2999">
                <a:solidFill>
                  <a:srgbClr val="935F55"/>
                </a:solidFill>
                <a:latin typeface="Cakerolli"/>
                <a:ea typeface="Cakerolli"/>
                <a:cs typeface="Cakerolli"/>
                <a:sym typeface="Cakerolli"/>
              </a:rPr>
              <a:t>Cooking Time Distribution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11" r="0" b="-8111"/>
            </a:stretch>
          </a:blipFill>
        </p:spPr>
      </p:sp>
      <p:sp>
        <p:nvSpPr>
          <p:cNvPr name="Freeform 3" id="3"/>
          <p:cNvSpPr/>
          <p:nvPr/>
        </p:nvSpPr>
        <p:spPr>
          <a:xfrm flipH="false" flipV="false" rot="661866">
            <a:off x="2590267" y="1820831"/>
            <a:ext cx="1187479" cy="988576"/>
          </a:xfrm>
          <a:custGeom>
            <a:avLst/>
            <a:gdLst/>
            <a:ahLst/>
            <a:cxnLst/>
            <a:rect r="r" b="b" t="t" l="l"/>
            <a:pathLst>
              <a:path h="988576" w="1187479">
                <a:moveTo>
                  <a:pt x="0" y="0"/>
                </a:moveTo>
                <a:lnTo>
                  <a:pt x="1187480" y="0"/>
                </a:lnTo>
                <a:lnTo>
                  <a:pt x="1187480" y="988577"/>
                </a:lnTo>
                <a:lnTo>
                  <a:pt x="0" y="9885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20836" y="4473596"/>
            <a:ext cx="2699997" cy="1872397"/>
          </a:xfrm>
          <a:custGeom>
            <a:avLst/>
            <a:gdLst/>
            <a:ahLst/>
            <a:cxnLst/>
            <a:rect r="r" b="b" t="t" l="l"/>
            <a:pathLst>
              <a:path h="1872397" w="2699997">
                <a:moveTo>
                  <a:pt x="0" y="0"/>
                </a:moveTo>
                <a:lnTo>
                  <a:pt x="2699997" y="0"/>
                </a:lnTo>
                <a:lnTo>
                  <a:pt x="2699997" y="1872398"/>
                </a:lnTo>
                <a:lnTo>
                  <a:pt x="0" y="18723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023004" y="4544448"/>
            <a:ext cx="2495661" cy="1730694"/>
          </a:xfrm>
          <a:custGeom>
            <a:avLst/>
            <a:gdLst/>
            <a:ahLst/>
            <a:cxnLst/>
            <a:rect r="r" b="b" t="t" l="l"/>
            <a:pathLst>
              <a:path h="1730694" w="2495661">
                <a:moveTo>
                  <a:pt x="0" y="0"/>
                </a:moveTo>
                <a:lnTo>
                  <a:pt x="2495661" y="0"/>
                </a:lnTo>
                <a:lnTo>
                  <a:pt x="2495661" y="1730694"/>
                </a:lnTo>
                <a:lnTo>
                  <a:pt x="0" y="17306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5216294" y="-1028700"/>
            <a:ext cx="4531873" cy="4556728"/>
          </a:xfrm>
          <a:custGeom>
            <a:avLst/>
            <a:gdLst/>
            <a:ahLst/>
            <a:cxnLst/>
            <a:rect r="r" b="b" t="t" l="l"/>
            <a:pathLst>
              <a:path h="4556728" w="4531873">
                <a:moveTo>
                  <a:pt x="0" y="0"/>
                </a:moveTo>
                <a:lnTo>
                  <a:pt x="4531873" y="0"/>
                </a:lnTo>
                <a:lnTo>
                  <a:pt x="4531873" y="4556728"/>
                </a:lnTo>
                <a:lnTo>
                  <a:pt x="0" y="455672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607617" y="7854398"/>
            <a:ext cx="4183253" cy="4114800"/>
          </a:xfrm>
          <a:custGeom>
            <a:avLst/>
            <a:gdLst/>
            <a:ahLst/>
            <a:cxnLst/>
            <a:rect r="r" b="b" t="t" l="l"/>
            <a:pathLst>
              <a:path h="4114800" w="4183253">
                <a:moveTo>
                  <a:pt x="0" y="0"/>
                </a:moveTo>
                <a:lnTo>
                  <a:pt x="4183254" y="0"/>
                </a:lnTo>
                <a:lnTo>
                  <a:pt x="4183254"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6209204" y="7944671"/>
            <a:ext cx="2546052" cy="2627258"/>
          </a:xfrm>
          <a:custGeom>
            <a:avLst/>
            <a:gdLst/>
            <a:ahLst/>
            <a:cxnLst/>
            <a:rect r="r" b="b" t="t" l="l"/>
            <a:pathLst>
              <a:path h="2627258" w="2546052">
                <a:moveTo>
                  <a:pt x="0" y="0"/>
                </a:moveTo>
                <a:lnTo>
                  <a:pt x="2546052" y="0"/>
                </a:lnTo>
                <a:lnTo>
                  <a:pt x="2546052" y="2627258"/>
                </a:lnTo>
                <a:lnTo>
                  <a:pt x="0" y="262725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true" flipV="false" rot="0">
            <a:off x="-296863" y="-296789"/>
            <a:ext cx="2650979" cy="2650979"/>
          </a:xfrm>
          <a:custGeom>
            <a:avLst/>
            <a:gdLst/>
            <a:ahLst/>
            <a:cxnLst/>
            <a:rect r="r" b="b" t="t" l="l"/>
            <a:pathLst>
              <a:path h="2650979" w="2650979">
                <a:moveTo>
                  <a:pt x="2650978" y="0"/>
                </a:moveTo>
                <a:lnTo>
                  <a:pt x="0" y="0"/>
                </a:lnTo>
                <a:lnTo>
                  <a:pt x="0" y="2650978"/>
                </a:lnTo>
                <a:lnTo>
                  <a:pt x="2650978" y="2650978"/>
                </a:lnTo>
                <a:lnTo>
                  <a:pt x="2650978"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p:cNvSpPr/>
          <p:nvPr/>
        </p:nvSpPr>
        <p:spPr>
          <a:xfrm flipH="false" flipV="false" rot="0">
            <a:off x="-622706" y="177555"/>
            <a:ext cx="2519766" cy="2295278"/>
          </a:xfrm>
          <a:custGeom>
            <a:avLst/>
            <a:gdLst/>
            <a:ahLst/>
            <a:cxnLst/>
            <a:rect r="r" b="b" t="t" l="l"/>
            <a:pathLst>
              <a:path h="2295278" w="2519766">
                <a:moveTo>
                  <a:pt x="0" y="0"/>
                </a:moveTo>
                <a:lnTo>
                  <a:pt x="2519766" y="0"/>
                </a:lnTo>
                <a:lnTo>
                  <a:pt x="2519766" y="2295278"/>
                </a:lnTo>
                <a:lnTo>
                  <a:pt x="0" y="229527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1" id="11"/>
          <p:cNvSpPr txBox="true"/>
          <p:nvPr/>
        </p:nvSpPr>
        <p:spPr>
          <a:xfrm rot="0">
            <a:off x="4473272" y="1201369"/>
            <a:ext cx="9626505" cy="1087274"/>
          </a:xfrm>
          <a:prstGeom prst="rect">
            <a:avLst/>
          </a:prstGeom>
        </p:spPr>
        <p:txBody>
          <a:bodyPr anchor="t" rtlCol="false" tIns="0" lIns="0" bIns="0" rIns="0">
            <a:spAutoFit/>
          </a:bodyPr>
          <a:lstStyle/>
          <a:p>
            <a:pPr algn="ctr">
              <a:lnSpc>
                <a:spcPts val="8912"/>
              </a:lnSpc>
            </a:pPr>
            <a:r>
              <a:rPr lang="en-US" sz="6365" b="true">
                <a:solidFill>
                  <a:srgbClr val="935F55"/>
                </a:solidFill>
                <a:latin typeface="Comic Sans Bold"/>
                <a:ea typeface="Comic Sans Bold"/>
                <a:cs typeface="Comic Sans Bold"/>
                <a:sym typeface="Comic Sans Bold"/>
              </a:rPr>
              <a:t>METHODOLOGY</a:t>
            </a:r>
          </a:p>
        </p:txBody>
      </p:sp>
      <p:sp>
        <p:nvSpPr>
          <p:cNvPr name="Freeform 12" id="12"/>
          <p:cNvSpPr/>
          <p:nvPr/>
        </p:nvSpPr>
        <p:spPr>
          <a:xfrm flipH="false" flipV="false" rot="0">
            <a:off x="4298181" y="4473596"/>
            <a:ext cx="2699997" cy="1872397"/>
          </a:xfrm>
          <a:custGeom>
            <a:avLst/>
            <a:gdLst/>
            <a:ahLst/>
            <a:cxnLst/>
            <a:rect r="r" b="b" t="t" l="l"/>
            <a:pathLst>
              <a:path h="1872397" w="2699997">
                <a:moveTo>
                  <a:pt x="0" y="0"/>
                </a:moveTo>
                <a:lnTo>
                  <a:pt x="2699997" y="0"/>
                </a:lnTo>
                <a:lnTo>
                  <a:pt x="2699997" y="1872398"/>
                </a:lnTo>
                <a:lnTo>
                  <a:pt x="0" y="18723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4400348" y="4544448"/>
            <a:ext cx="2495661" cy="1730694"/>
          </a:xfrm>
          <a:custGeom>
            <a:avLst/>
            <a:gdLst/>
            <a:ahLst/>
            <a:cxnLst/>
            <a:rect r="r" b="b" t="t" l="l"/>
            <a:pathLst>
              <a:path h="1730694" w="2495661">
                <a:moveTo>
                  <a:pt x="0" y="0"/>
                </a:moveTo>
                <a:lnTo>
                  <a:pt x="2495662" y="0"/>
                </a:lnTo>
                <a:lnTo>
                  <a:pt x="2495662" y="1730694"/>
                </a:lnTo>
                <a:lnTo>
                  <a:pt x="0" y="17306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7674453" y="4473596"/>
            <a:ext cx="2699997" cy="1872397"/>
          </a:xfrm>
          <a:custGeom>
            <a:avLst/>
            <a:gdLst/>
            <a:ahLst/>
            <a:cxnLst/>
            <a:rect r="r" b="b" t="t" l="l"/>
            <a:pathLst>
              <a:path h="1872397" w="2699997">
                <a:moveTo>
                  <a:pt x="0" y="0"/>
                </a:moveTo>
                <a:lnTo>
                  <a:pt x="2699997" y="0"/>
                </a:lnTo>
                <a:lnTo>
                  <a:pt x="2699997" y="1872398"/>
                </a:lnTo>
                <a:lnTo>
                  <a:pt x="0" y="18723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7776620" y="4544448"/>
            <a:ext cx="2495661" cy="1730694"/>
          </a:xfrm>
          <a:custGeom>
            <a:avLst/>
            <a:gdLst/>
            <a:ahLst/>
            <a:cxnLst/>
            <a:rect r="r" b="b" t="t" l="l"/>
            <a:pathLst>
              <a:path h="1730694" w="2495661">
                <a:moveTo>
                  <a:pt x="0" y="0"/>
                </a:moveTo>
                <a:lnTo>
                  <a:pt x="2495662" y="0"/>
                </a:lnTo>
                <a:lnTo>
                  <a:pt x="2495662" y="1730694"/>
                </a:lnTo>
                <a:lnTo>
                  <a:pt x="0" y="17306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11112115" y="4473596"/>
            <a:ext cx="2699997" cy="1872397"/>
          </a:xfrm>
          <a:custGeom>
            <a:avLst/>
            <a:gdLst/>
            <a:ahLst/>
            <a:cxnLst/>
            <a:rect r="r" b="b" t="t" l="l"/>
            <a:pathLst>
              <a:path h="1872397" w="2699997">
                <a:moveTo>
                  <a:pt x="0" y="0"/>
                </a:moveTo>
                <a:lnTo>
                  <a:pt x="2699997" y="0"/>
                </a:lnTo>
                <a:lnTo>
                  <a:pt x="2699997" y="1872398"/>
                </a:lnTo>
                <a:lnTo>
                  <a:pt x="0" y="18723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1214283" y="4544448"/>
            <a:ext cx="2495661" cy="1730694"/>
          </a:xfrm>
          <a:custGeom>
            <a:avLst/>
            <a:gdLst/>
            <a:ahLst/>
            <a:cxnLst/>
            <a:rect r="r" b="b" t="t" l="l"/>
            <a:pathLst>
              <a:path h="1730694" w="2495661">
                <a:moveTo>
                  <a:pt x="0" y="0"/>
                </a:moveTo>
                <a:lnTo>
                  <a:pt x="2495661" y="0"/>
                </a:lnTo>
                <a:lnTo>
                  <a:pt x="2495661" y="1730694"/>
                </a:lnTo>
                <a:lnTo>
                  <a:pt x="0" y="17306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14597403" y="4473596"/>
            <a:ext cx="2699997" cy="1872397"/>
          </a:xfrm>
          <a:custGeom>
            <a:avLst/>
            <a:gdLst/>
            <a:ahLst/>
            <a:cxnLst/>
            <a:rect r="r" b="b" t="t" l="l"/>
            <a:pathLst>
              <a:path h="1872397" w="2699997">
                <a:moveTo>
                  <a:pt x="0" y="0"/>
                </a:moveTo>
                <a:lnTo>
                  <a:pt x="2699997" y="0"/>
                </a:lnTo>
                <a:lnTo>
                  <a:pt x="2699997" y="1872398"/>
                </a:lnTo>
                <a:lnTo>
                  <a:pt x="0" y="18723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0">
            <a:off x="14699571" y="4544448"/>
            <a:ext cx="2495661" cy="1730694"/>
          </a:xfrm>
          <a:custGeom>
            <a:avLst/>
            <a:gdLst/>
            <a:ahLst/>
            <a:cxnLst/>
            <a:rect r="r" b="b" t="t" l="l"/>
            <a:pathLst>
              <a:path h="1730694" w="2495661">
                <a:moveTo>
                  <a:pt x="0" y="0"/>
                </a:moveTo>
                <a:lnTo>
                  <a:pt x="2495661" y="0"/>
                </a:lnTo>
                <a:lnTo>
                  <a:pt x="2495661" y="1730694"/>
                </a:lnTo>
                <a:lnTo>
                  <a:pt x="0" y="17306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0" id="20"/>
          <p:cNvSpPr txBox="true"/>
          <p:nvPr/>
        </p:nvSpPr>
        <p:spPr>
          <a:xfrm rot="0">
            <a:off x="1101658" y="4869790"/>
            <a:ext cx="2338353" cy="857250"/>
          </a:xfrm>
          <a:prstGeom prst="rect">
            <a:avLst/>
          </a:prstGeom>
        </p:spPr>
        <p:txBody>
          <a:bodyPr anchor="t" rtlCol="false" tIns="0" lIns="0" bIns="0" rIns="0">
            <a:spAutoFit/>
          </a:bodyPr>
          <a:lstStyle/>
          <a:p>
            <a:pPr algn="ctr">
              <a:lnSpc>
                <a:spcPts val="2759"/>
              </a:lnSpc>
              <a:spcBef>
                <a:spcPct val="0"/>
              </a:spcBef>
            </a:pPr>
            <a:r>
              <a:rPr lang="en-US" sz="2299">
                <a:solidFill>
                  <a:srgbClr val="935F55"/>
                </a:solidFill>
                <a:latin typeface="Cakerolli"/>
                <a:ea typeface="Cakerolli"/>
                <a:cs typeface="Cakerolli"/>
                <a:sym typeface="Cakerolli"/>
              </a:rPr>
              <a:t>1. Problem Identification</a:t>
            </a:r>
          </a:p>
        </p:txBody>
      </p:sp>
      <p:sp>
        <p:nvSpPr>
          <p:cNvPr name="TextBox 21" id="21"/>
          <p:cNvSpPr txBox="true"/>
          <p:nvPr/>
        </p:nvSpPr>
        <p:spPr>
          <a:xfrm rot="0">
            <a:off x="4595747" y="4698340"/>
            <a:ext cx="2192880" cy="1200150"/>
          </a:xfrm>
          <a:prstGeom prst="rect">
            <a:avLst/>
          </a:prstGeom>
        </p:spPr>
        <p:txBody>
          <a:bodyPr anchor="t" rtlCol="false" tIns="0" lIns="0" bIns="0" rIns="0">
            <a:spAutoFit/>
          </a:bodyPr>
          <a:lstStyle/>
          <a:p>
            <a:pPr algn="ctr">
              <a:lnSpc>
                <a:spcPts val="2759"/>
              </a:lnSpc>
              <a:spcBef>
                <a:spcPct val="0"/>
              </a:spcBef>
            </a:pPr>
            <a:r>
              <a:rPr lang="en-US" sz="2299">
                <a:solidFill>
                  <a:srgbClr val="935F55"/>
                </a:solidFill>
                <a:latin typeface="Cakerolli"/>
                <a:ea typeface="Cakerolli"/>
                <a:cs typeface="Cakerolli"/>
                <a:sym typeface="Cakerolli"/>
              </a:rPr>
              <a:t>2. Data Collection and preprocessing</a:t>
            </a:r>
          </a:p>
        </p:txBody>
      </p:sp>
      <p:sp>
        <p:nvSpPr>
          <p:cNvPr name="TextBox 22" id="22"/>
          <p:cNvSpPr txBox="true"/>
          <p:nvPr/>
        </p:nvSpPr>
        <p:spPr>
          <a:xfrm rot="0">
            <a:off x="7967960" y="4876800"/>
            <a:ext cx="2192880" cy="857250"/>
          </a:xfrm>
          <a:prstGeom prst="rect">
            <a:avLst/>
          </a:prstGeom>
        </p:spPr>
        <p:txBody>
          <a:bodyPr anchor="t" rtlCol="false" tIns="0" lIns="0" bIns="0" rIns="0">
            <a:spAutoFit/>
          </a:bodyPr>
          <a:lstStyle/>
          <a:p>
            <a:pPr algn="ctr">
              <a:lnSpc>
                <a:spcPts val="2759"/>
              </a:lnSpc>
              <a:spcBef>
                <a:spcPct val="0"/>
              </a:spcBef>
            </a:pPr>
            <a:r>
              <a:rPr lang="en-US" sz="2299">
                <a:solidFill>
                  <a:srgbClr val="935F55"/>
                </a:solidFill>
                <a:latin typeface="Cakerolli"/>
                <a:ea typeface="Cakerolli"/>
                <a:cs typeface="Cakerolli"/>
                <a:sym typeface="Cakerolli"/>
              </a:rPr>
              <a:t>3. Model Development</a:t>
            </a:r>
          </a:p>
        </p:txBody>
      </p:sp>
      <p:sp>
        <p:nvSpPr>
          <p:cNvPr name="TextBox 23" id="23"/>
          <p:cNvSpPr txBox="true"/>
          <p:nvPr/>
        </p:nvSpPr>
        <p:spPr>
          <a:xfrm rot="0">
            <a:off x="11365674" y="4781550"/>
            <a:ext cx="2192880" cy="857250"/>
          </a:xfrm>
          <a:prstGeom prst="rect">
            <a:avLst/>
          </a:prstGeom>
        </p:spPr>
        <p:txBody>
          <a:bodyPr anchor="t" rtlCol="false" tIns="0" lIns="0" bIns="0" rIns="0">
            <a:spAutoFit/>
          </a:bodyPr>
          <a:lstStyle/>
          <a:p>
            <a:pPr algn="ctr">
              <a:lnSpc>
                <a:spcPts val="2759"/>
              </a:lnSpc>
              <a:spcBef>
                <a:spcPct val="0"/>
              </a:spcBef>
            </a:pPr>
            <a:r>
              <a:rPr lang="en-US" sz="2299">
                <a:solidFill>
                  <a:srgbClr val="935F55"/>
                </a:solidFill>
                <a:latin typeface="Cakerolli"/>
                <a:ea typeface="Cakerolli"/>
                <a:cs typeface="Cakerolli"/>
                <a:sym typeface="Cakerolli"/>
              </a:rPr>
              <a:t>4. Implementation</a:t>
            </a:r>
          </a:p>
        </p:txBody>
      </p:sp>
      <p:sp>
        <p:nvSpPr>
          <p:cNvPr name="TextBox 24" id="24"/>
          <p:cNvSpPr txBox="true"/>
          <p:nvPr/>
        </p:nvSpPr>
        <p:spPr>
          <a:xfrm rot="0">
            <a:off x="14864103" y="4800600"/>
            <a:ext cx="2192880" cy="857250"/>
          </a:xfrm>
          <a:prstGeom prst="rect">
            <a:avLst/>
          </a:prstGeom>
        </p:spPr>
        <p:txBody>
          <a:bodyPr anchor="t" rtlCol="false" tIns="0" lIns="0" bIns="0" rIns="0">
            <a:spAutoFit/>
          </a:bodyPr>
          <a:lstStyle/>
          <a:p>
            <a:pPr algn="ctr">
              <a:lnSpc>
                <a:spcPts val="2759"/>
              </a:lnSpc>
              <a:spcBef>
                <a:spcPct val="0"/>
              </a:spcBef>
            </a:pPr>
            <a:r>
              <a:rPr lang="en-US" sz="2299">
                <a:solidFill>
                  <a:srgbClr val="935F55"/>
                </a:solidFill>
                <a:latin typeface="Cakerolli"/>
                <a:ea typeface="Cakerolli"/>
                <a:cs typeface="Cakerolli"/>
                <a:sym typeface="Cakerolli"/>
              </a:rPr>
              <a:t>5. Testing and Evaluation</a:t>
            </a:r>
          </a:p>
        </p:txBody>
      </p:sp>
      <p:sp>
        <p:nvSpPr>
          <p:cNvPr name="Freeform 25" id="25"/>
          <p:cNvSpPr/>
          <p:nvPr/>
        </p:nvSpPr>
        <p:spPr>
          <a:xfrm flipH="false" flipV="false" rot="-1042815">
            <a:off x="7725689" y="8113296"/>
            <a:ext cx="3121671" cy="3340309"/>
          </a:xfrm>
          <a:custGeom>
            <a:avLst/>
            <a:gdLst/>
            <a:ahLst/>
            <a:cxnLst/>
            <a:rect r="r" b="b" t="t" l="l"/>
            <a:pathLst>
              <a:path h="3340309" w="3121671">
                <a:moveTo>
                  <a:pt x="0" y="0"/>
                </a:moveTo>
                <a:lnTo>
                  <a:pt x="3121671" y="0"/>
                </a:lnTo>
                <a:lnTo>
                  <a:pt x="3121671" y="3340309"/>
                </a:lnTo>
                <a:lnTo>
                  <a:pt x="0" y="3340309"/>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AutoShape 26" id="26"/>
          <p:cNvSpPr/>
          <p:nvPr/>
        </p:nvSpPr>
        <p:spPr>
          <a:xfrm>
            <a:off x="3621375" y="5428837"/>
            <a:ext cx="669908" cy="19050"/>
          </a:xfrm>
          <a:prstGeom prst="line">
            <a:avLst/>
          </a:prstGeom>
          <a:ln cap="flat" w="38100">
            <a:solidFill>
              <a:srgbClr val="000000"/>
            </a:solidFill>
            <a:prstDash val="solid"/>
            <a:headEnd type="none" len="sm" w="sm"/>
            <a:tailEnd type="arrow" len="sm" w="med"/>
          </a:ln>
        </p:spPr>
      </p:sp>
      <p:sp>
        <p:nvSpPr>
          <p:cNvPr name="AutoShape 27" id="27"/>
          <p:cNvSpPr/>
          <p:nvPr/>
        </p:nvSpPr>
        <p:spPr>
          <a:xfrm>
            <a:off x="7052445" y="5447879"/>
            <a:ext cx="669908" cy="19050"/>
          </a:xfrm>
          <a:prstGeom prst="line">
            <a:avLst/>
          </a:prstGeom>
          <a:ln cap="flat" w="38100">
            <a:solidFill>
              <a:srgbClr val="000000"/>
            </a:solidFill>
            <a:prstDash val="solid"/>
            <a:headEnd type="none" len="sm" w="sm"/>
            <a:tailEnd type="arrow" len="sm" w="med"/>
          </a:ln>
        </p:spPr>
      </p:sp>
      <p:sp>
        <p:nvSpPr>
          <p:cNvPr name="AutoShape 28" id="28"/>
          <p:cNvSpPr/>
          <p:nvPr/>
        </p:nvSpPr>
        <p:spPr>
          <a:xfrm>
            <a:off x="10422616" y="5438354"/>
            <a:ext cx="669908" cy="19050"/>
          </a:xfrm>
          <a:prstGeom prst="line">
            <a:avLst/>
          </a:prstGeom>
          <a:ln cap="flat" w="38100">
            <a:solidFill>
              <a:srgbClr val="000000"/>
            </a:solidFill>
            <a:prstDash val="solid"/>
            <a:headEnd type="none" len="sm" w="sm"/>
            <a:tailEnd type="arrow" len="sm" w="med"/>
          </a:ln>
        </p:spPr>
      </p:sp>
      <p:sp>
        <p:nvSpPr>
          <p:cNvPr name="AutoShape 29" id="29"/>
          <p:cNvSpPr/>
          <p:nvPr/>
        </p:nvSpPr>
        <p:spPr>
          <a:xfrm>
            <a:off x="13860279" y="5403183"/>
            <a:ext cx="669908" cy="19050"/>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11" r="0" b="-8111"/>
            </a:stretch>
          </a:blipFill>
        </p:spPr>
      </p:sp>
      <p:sp>
        <p:nvSpPr>
          <p:cNvPr name="Freeform 3" id="3"/>
          <p:cNvSpPr/>
          <p:nvPr/>
        </p:nvSpPr>
        <p:spPr>
          <a:xfrm flipH="false" flipV="false" rot="-1883751">
            <a:off x="-2032850" y="2601732"/>
            <a:ext cx="6711197" cy="6406143"/>
          </a:xfrm>
          <a:custGeom>
            <a:avLst/>
            <a:gdLst/>
            <a:ahLst/>
            <a:cxnLst/>
            <a:rect r="r" b="b" t="t" l="l"/>
            <a:pathLst>
              <a:path h="6406143" w="6711197">
                <a:moveTo>
                  <a:pt x="0" y="0"/>
                </a:moveTo>
                <a:lnTo>
                  <a:pt x="6711197" y="0"/>
                </a:lnTo>
                <a:lnTo>
                  <a:pt x="6711197" y="6406142"/>
                </a:lnTo>
                <a:lnTo>
                  <a:pt x="0" y="6406142"/>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671194">
            <a:off x="257748" y="169066"/>
            <a:ext cx="5364128" cy="5403426"/>
          </a:xfrm>
          <a:custGeom>
            <a:avLst/>
            <a:gdLst/>
            <a:ahLst/>
            <a:cxnLst/>
            <a:rect r="r" b="b" t="t" l="l"/>
            <a:pathLst>
              <a:path h="5403426" w="5364128">
                <a:moveTo>
                  <a:pt x="0" y="0"/>
                </a:moveTo>
                <a:lnTo>
                  <a:pt x="5364128" y="0"/>
                </a:lnTo>
                <a:lnTo>
                  <a:pt x="5364128" y="5403426"/>
                </a:lnTo>
                <a:lnTo>
                  <a:pt x="0" y="54034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000474" y="5403704"/>
            <a:ext cx="4572940" cy="4531368"/>
          </a:xfrm>
          <a:custGeom>
            <a:avLst/>
            <a:gdLst/>
            <a:ahLst/>
            <a:cxnLst/>
            <a:rect r="r" b="b" t="t" l="l"/>
            <a:pathLst>
              <a:path h="4531368" w="4572940">
                <a:moveTo>
                  <a:pt x="0" y="0"/>
                </a:moveTo>
                <a:lnTo>
                  <a:pt x="4572941" y="0"/>
                </a:lnTo>
                <a:lnTo>
                  <a:pt x="4572941" y="4531368"/>
                </a:lnTo>
                <a:lnTo>
                  <a:pt x="0" y="453136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true" flipV="false" rot="0">
            <a:off x="-693791" y="5403704"/>
            <a:ext cx="2287192" cy="2433183"/>
          </a:xfrm>
          <a:custGeom>
            <a:avLst/>
            <a:gdLst/>
            <a:ahLst/>
            <a:cxnLst/>
            <a:rect r="r" b="b" t="t" l="l"/>
            <a:pathLst>
              <a:path h="2433183" w="2287192">
                <a:moveTo>
                  <a:pt x="2287192" y="0"/>
                </a:moveTo>
                <a:lnTo>
                  <a:pt x="0" y="0"/>
                </a:lnTo>
                <a:lnTo>
                  <a:pt x="0" y="2433183"/>
                </a:lnTo>
                <a:lnTo>
                  <a:pt x="2287192" y="2433183"/>
                </a:lnTo>
                <a:lnTo>
                  <a:pt x="2287192"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1042815">
            <a:off x="15338355" y="7863914"/>
            <a:ext cx="3121671" cy="3340309"/>
          </a:xfrm>
          <a:custGeom>
            <a:avLst/>
            <a:gdLst/>
            <a:ahLst/>
            <a:cxnLst/>
            <a:rect r="r" b="b" t="t" l="l"/>
            <a:pathLst>
              <a:path h="3340309" w="3121671">
                <a:moveTo>
                  <a:pt x="0" y="0"/>
                </a:moveTo>
                <a:lnTo>
                  <a:pt x="3121671" y="0"/>
                </a:lnTo>
                <a:lnTo>
                  <a:pt x="3121671" y="3340309"/>
                </a:lnTo>
                <a:lnTo>
                  <a:pt x="0" y="334030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5270301" y="1028700"/>
            <a:ext cx="3257781" cy="1575581"/>
          </a:xfrm>
          <a:custGeom>
            <a:avLst/>
            <a:gdLst/>
            <a:ahLst/>
            <a:cxnLst/>
            <a:rect r="r" b="b" t="t" l="l"/>
            <a:pathLst>
              <a:path h="1575581" w="3257781">
                <a:moveTo>
                  <a:pt x="0" y="0"/>
                </a:moveTo>
                <a:lnTo>
                  <a:pt x="3257780" y="0"/>
                </a:lnTo>
                <a:lnTo>
                  <a:pt x="3257780" y="1575581"/>
                </a:lnTo>
                <a:lnTo>
                  <a:pt x="0" y="157558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9" id="9"/>
          <p:cNvSpPr txBox="true"/>
          <p:nvPr/>
        </p:nvSpPr>
        <p:spPr>
          <a:xfrm rot="0">
            <a:off x="5133254" y="261377"/>
            <a:ext cx="10079896" cy="2379532"/>
          </a:xfrm>
          <a:prstGeom prst="rect">
            <a:avLst/>
          </a:prstGeom>
        </p:spPr>
        <p:txBody>
          <a:bodyPr anchor="t" rtlCol="false" tIns="0" lIns="0" bIns="0" rIns="0">
            <a:spAutoFit/>
          </a:bodyPr>
          <a:lstStyle/>
          <a:p>
            <a:pPr algn="ctr">
              <a:lnSpc>
                <a:spcPts val="9544"/>
              </a:lnSpc>
            </a:pPr>
            <a:r>
              <a:rPr lang="en-US" b="true" sz="6817" spc="340">
                <a:solidFill>
                  <a:srgbClr val="935F55"/>
                </a:solidFill>
                <a:latin typeface="Comic Sans Bold"/>
                <a:ea typeface="Comic Sans Bold"/>
                <a:cs typeface="Comic Sans Bold"/>
                <a:sym typeface="Comic Sans Bold"/>
              </a:rPr>
              <a:t>IMPLEMENTATION DETAILS</a:t>
            </a:r>
          </a:p>
        </p:txBody>
      </p:sp>
      <p:sp>
        <p:nvSpPr>
          <p:cNvPr name="Freeform 10" id="10"/>
          <p:cNvSpPr/>
          <p:nvPr/>
        </p:nvSpPr>
        <p:spPr>
          <a:xfrm flipH="false" flipV="false" rot="0">
            <a:off x="6648151" y="3896932"/>
            <a:ext cx="2699997" cy="1872397"/>
          </a:xfrm>
          <a:custGeom>
            <a:avLst/>
            <a:gdLst/>
            <a:ahLst/>
            <a:cxnLst/>
            <a:rect r="r" b="b" t="t" l="l"/>
            <a:pathLst>
              <a:path h="1872397" w="2699997">
                <a:moveTo>
                  <a:pt x="0" y="0"/>
                </a:moveTo>
                <a:lnTo>
                  <a:pt x="2699997" y="0"/>
                </a:lnTo>
                <a:lnTo>
                  <a:pt x="2699997" y="1872398"/>
                </a:lnTo>
                <a:lnTo>
                  <a:pt x="0" y="187239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1" id="11"/>
          <p:cNvSpPr/>
          <p:nvPr/>
        </p:nvSpPr>
        <p:spPr>
          <a:xfrm flipH="false" flipV="false" rot="0">
            <a:off x="6750319" y="3967784"/>
            <a:ext cx="2495661" cy="1730694"/>
          </a:xfrm>
          <a:custGeom>
            <a:avLst/>
            <a:gdLst/>
            <a:ahLst/>
            <a:cxnLst/>
            <a:rect r="r" b="b" t="t" l="l"/>
            <a:pathLst>
              <a:path h="1730694" w="2495661">
                <a:moveTo>
                  <a:pt x="0" y="0"/>
                </a:moveTo>
                <a:lnTo>
                  <a:pt x="2495661" y="0"/>
                </a:lnTo>
                <a:lnTo>
                  <a:pt x="2495661" y="1730694"/>
                </a:lnTo>
                <a:lnTo>
                  <a:pt x="0" y="1730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2" id="12"/>
          <p:cNvSpPr txBox="true"/>
          <p:nvPr/>
        </p:nvSpPr>
        <p:spPr>
          <a:xfrm rot="0">
            <a:off x="6901709" y="3320294"/>
            <a:ext cx="2192880" cy="514350"/>
          </a:xfrm>
          <a:prstGeom prst="rect">
            <a:avLst/>
          </a:prstGeom>
        </p:spPr>
        <p:txBody>
          <a:bodyPr anchor="t" rtlCol="false" tIns="0" lIns="0" bIns="0" rIns="0">
            <a:spAutoFit/>
          </a:bodyPr>
          <a:lstStyle/>
          <a:p>
            <a:pPr algn="ctr">
              <a:lnSpc>
                <a:spcPts val="2759"/>
              </a:lnSpc>
              <a:spcBef>
                <a:spcPct val="0"/>
              </a:spcBef>
            </a:pPr>
            <a:r>
              <a:rPr lang="en-US" sz="2299">
                <a:solidFill>
                  <a:srgbClr val="935F55"/>
                </a:solidFill>
                <a:latin typeface="Cakerolli"/>
                <a:ea typeface="Cakerolli"/>
                <a:cs typeface="Cakerolli"/>
                <a:sym typeface="Cakerolli"/>
              </a:rPr>
              <a:t>Text Processing</a:t>
            </a:r>
          </a:p>
        </p:txBody>
      </p:sp>
      <p:sp>
        <p:nvSpPr>
          <p:cNvPr name="TextBox 13" id="13"/>
          <p:cNvSpPr txBox="true"/>
          <p:nvPr/>
        </p:nvSpPr>
        <p:spPr>
          <a:xfrm rot="0">
            <a:off x="7118287" y="4031011"/>
            <a:ext cx="1827296" cy="1318739"/>
          </a:xfrm>
          <a:prstGeom prst="rect">
            <a:avLst/>
          </a:prstGeom>
        </p:spPr>
        <p:txBody>
          <a:bodyPr anchor="t" rtlCol="false" tIns="0" lIns="0" bIns="0" rIns="0">
            <a:spAutoFit/>
          </a:bodyPr>
          <a:lstStyle/>
          <a:p>
            <a:pPr algn="ctr">
              <a:lnSpc>
                <a:spcPts val="2362"/>
              </a:lnSpc>
              <a:spcBef>
                <a:spcPct val="0"/>
              </a:spcBef>
            </a:pPr>
            <a:r>
              <a:rPr lang="en-US" sz="1724">
                <a:solidFill>
                  <a:srgbClr val="935F55"/>
                </a:solidFill>
                <a:latin typeface="Cakerolli"/>
                <a:ea typeface="Cakerolli"/>
                <a:cs typeface="Cakerolli"/>
                <a:sym typeface="Cakerolli"/>
              </a:rPr>
              <a:t>Tokenized text into:</a:t>
            </a:r>
          </a:p>
          <a:p>
            <a:pPr algn="ctr">
              <a:lnSpc>
                <a:spcPts val="2362"/>
              </a:lnSpc>
              <a:spcBef>
                <a:spcPct val="0"/>
              </a:spcBef>
            </a:pPr>
            <a:r>
              <a:rPr lang="en-US" sz="1724">
                <a:solidFill>
                  <a:srgbClr val="935F55"/>
                </a:solidFill>
                <a:latin typeface="Cakerolli"/>
                <a:ea typeface="Cakerolli"/>
                <a:cs typeface="Cakerolli"/>
                <a:sym typeface="Cakerolli"/>
              </a:rPr>
              <a:t>Recipes</a:t>
            </a:r>
          </a:p>
          <a:p>
            <a:pPr algn="ctr">
              <a:lnSpc>
                <a:spcPts val="2362"/>
              </a:lnSpc>
              <a:spcBef>
                <a:spcPct val="0"/>
              </a:spcBef>
            </a:pPr>
            <a:r>
              <a:rPr lang="en-US" sz="1724">
                <a:solidFill>
                  <a:srgbClr val="935F55"/>
                </a:solidFill>
                <a:latin typeface="Cakerolli"/>
                <a:ea typeface="Cakerolli"/>
                <a:cs typeface="Cakerolli"/>
                <a:sym typeface="Cakerolli"/>
              </a:rPr>
              <a:t>Ingredients</a:t>
            </a:r>
          </a:p>
          <a:p>
            <a:pPr algn="ctr">
              <a:lnSpc>
                <a:spcPts val="2362"/>
              </a:lnSpc>
              <a:spcBef>
                <a:spcPct val="0"/>
              </a:spcBef>
            </a:pPr>
            <a:r>
              <a:rPr lang="en-US" sz="1724">
                <a:solidFill>
                  <a:srgbClr val="935F55"/>
                </a:solidFill>
                <a:latin typeface="Cakerolli"/>
                <a:ea typeface="Cakerolli"/>
                <a:cs typeface="Cakerolli"/>
                <a:sym typeface="Cakerolli"/>
              </a:rPr>
              <a:t>Whole data</a:t>
            </a:r>
          </a:p>
        </p:txBody>
      </p:sp>
      <p:sp>
        <p:nvSpPr>
          <p:cNvPr name="Freeform 14" id="14"/>
          <p:cNvSpPr/>
          <p:nvPr/>
        </p:nvSpPr>
        <p:spPr>
          <a:xfrm flipH="false" flipV="false" rot="0">
            <a:off x="10320447" y="6512574"/>
            <a:ext cx="2773336" cy="1923257"/>
          </a:xfrm>
          <a:custGeom>
            <a:avLst/>
            <a:gdLst/>
            <a:ahLst/>
            <a:cxnLst/>
            <a:rect r="r" b="b" t="t" l="l"/>
            <a:pathLst>
              <a:path h="1923257" w="2773336">
                <a:moveTo>
                  <a:pt x="0" y="0"/>
                </a:moveTo>
                <a:lnTo>
                  <a:pt x="2773336" y="0"/>
                </a:lnTo>
                <a:lnTo>
                  <a:pt x="2773336" y="1923257"/>
                </a:lnTo>
                <a:lnTo>
                  <a:pt x="0" y="192325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5" id="15"/>
          <p:cNvSpPr/>
          <p:nvPr/>
        </p:nvSpPr>
        <p:spPr>
          <a:xfrm flipH="false" flipV="false" rot="0">
            <a:off x="10425390" y="6585350"/>
            <a:ext cx="2563450" cy="1777705"/>
          </a:xfrm>
          <a:custGeom>
            <a:avLst/>
            <a:gdLst/>
            <a:ahLst/>
            <a:cxnLst/>
            <a:rect r="r" b="b" t="t" l="l"/>
            <a:pathLst>
              <a:path h="1777705" w="2563450">
                <a:moveTo>
                  <a:pt x="0" y="0"/>
                </a:moveTo>
                <a:lnTo>
                  <a:pt x="2563450" y="0"/>
                </a:lnTo>
                <a:lnTo>
                  <a:pt x="2563450" y="1777705"/>
                </a:lnTo>
                <a:lnTo>
                  <a:pt x="0" y="1777705"/>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6" id="16"/>
          <p:cNvSpPr txBox="true"/>
          <p:nvPr/>
        </p:nvSpPr>
        <p:spPr>
          <a:xfrm rot="0">
            <a:off x="10484194" y="5986795"/>
            <a:ext cx="2657935" cy="514350"/>
          </a:xfrm>
          <a:prstGeom prst="rect">
            <a:avLst/>
          </a:prstGeom>
        </p:spPr>
        <p:txBody>
          <a:bodyPr anchor="t" rtlCol="false" tIns="0" lIns="0" bIns="0" rIns="0">
            <a:spAutoFit/>
          </a:bodyPr>
          <a:lstStyle/>
          <a:p>
            <a:pPr algn="ctr">
              <a:lnSpc>
                <a:spcPts val="2759"/>
              </a:lnSpc>
              <a:spcBef>
                <a:spcPct val="0"/>
              </a:spcBef>
            </a:pPr>
            <a:r>
              <a:rPr lang="en-US" sz="2299">
                <a:solidFill>
                  <a:srgbClr val="935F55"/>
                </a:solidFill>
                <a:latin typeface="Cakerolli"/>
                <a:ea typeface="Cakerolli"/>
                <a:cs typeface="Cakerolli"/>
                <a:sym typeface="Cakerolli"/>
              </a:rPr>
              <a:t>Feature Extraction</a:t>
            </a:r>
          </a:p>
        </p:txBody>
      </p:sp>
      <p:sp>
        <p:nvSpPr>
          <p:cNvPr name="TextBox 17" id="17"/>
          <p:cNvSpPr txBox="true"/>
          <p:nvPr/>
        </p:nvSpPr>
        <p:spPr>
          <a:xfrm rot="0">
            <a:off x="10579444" y="6783237"/>
            <a:ext cx="2255341" cy="1010519"/>
          </a:xfrm>
          <a:prstGeom prst="rect">
            <a:avLst/>
          </a:prstGeom>
        </p:spPr>
        <p:txBody>
          <a:bodyPr anchor="t" rtlCol="false" tIns="0" lIns="0" bIns="0" rIns="0">
            <a:spAutoFit/>
          </a:bodyPr>
          <a:lstStyle/>
          <a:p>
            <a:pPr algn="l">
              <a:lnSpc>
                <a:spcPts val="2362"/>
              </a:lnSpc>
            </a:pPr>
            <a:r>
              <a:rPr lang="en-US" sz="1724">
                <a:solidFill>
                  <a:srgbClr val="935F55"/>
                </a:solidFill>
                <a:latin typeface="Cakerolli"/>
                <a:ea typeface="Cakerolli"/>
                <a:cs typeface="Cakerolli"/>
                <a:sym typeface="Cakerolli"/>
              </a:rPr>
              <a:t>Word Embeddings:</a:t>
            </a:r>
          </a:p>
          <a:p>
            <a:pPr algn="l" marL="372314" indent="-186157" lvl="1">
              <a:lnSpc>
                <a:spcPts val="2362"/>
              </a:lnSpc>
              <a:buFont typeface="Arial"/>
              <a:buChar char="•"/>
            </a:pPr>
            <a:r>
              <a:rPr lang="en-US" sz="1724">
                <a:solidFill>
                  <a:srgbClr val="935F55"/>
                </a:solidFill>
                <a:latin typeface="Cakerolli"/>
                <a:ea typeface="Cakerolli"/>
                <a:cs typeface="Cakerolli"/>
                <a:sym typeface="Cakerolli"/>
              </a:rPr>
              <a:t>Word2Vec</a:t>
            </a:r>
          </a:p>
          <a:p>
            <a:pPr algn="l" marL="372314" indent="-186157" lvl="1">
              <a:lnSpc>
                <a:spcPts val="2362"/>
              </a:lnSpc>
              <a:buFont typeface="Arial"/>
              <a:buChar char="•"/>
            </a:pPr>
            <a:r>
              <a:rPr lang="en-US" sz="1724">
                <a:solidFill>
                  <a:srgbClr val="935F55"/>
                </a:solidFill>
                <a:latin typeface="Cakerolli"/>
                <a:ea typeface="Cakerolli"/>
                <a:cs typeface="Cakerolli"/>
                <a:sym typeface="Cakerolli"/>
              </a:rPr>
              <a:t>TF-IDF Vectorization</a:t>
            </a:r>
          </a:p>
        </p:txBody>
      </p:sp>
      <p:sp>
        <p:nvSpPr>
          <p:cNvPr name="Freeform 18" id="18"/>
          <p:cNvSpPr/>
          <p:nvPr/>
        </p:nvSpPr>
        <p:spPr>
          <a:xfrm flipH="false" flipV="false" rot="0">
            <a:off x="13757404" y="3896932"/>
            <a:ext cx="2699997" cy="1872397"/>
          </a:xfrm>
          <a:custGeom>
            <a:avLst/>
            <a:gdLst/>
            <a:ahLst/>
            <a:cxnLst/>
            <a:rect r="r" b="b" t="t" l="l"/>
            <a:pathLst>
              <a:path h="1872397" w="2699997">
                <a:moveTo>
                  <a:pt x="0" y="0"/>
                </a:moveTo>
                <a:lnTo>
                  <a:pt x="2699997" y="0"/>
                </a:lnTo>
                <a:lnTo>
                  <a:pt x="2699997" y="1872398"/>
                </a:lnTo>
                <a:lnTo>
                  <a:pt x="0" y="187239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9" id="19"/>
          <p:cNvSpPr/>
          <p:nvPr/>
        </p:nvSpPr>
        <p:spPr>
          <a:xfrm flipH="false" flipV="false" rot="0">
            <a:off x="13859572" y="3967784"/>
            <a:ext cx="2495661" cy="1730694"/>
          </a:xfrm>
          <a:custGeom>
            <a:avLst/>
            <a:gdLst/>
            <a:ahLst/>
            <a:cxnLst/>
            <a:rect r="r" b="b" t="t" l="l"/>
            <a:pathLst>
              <a:path h="1730694" w="2495661">
                <a:moveTo>
                  <a:pt x="0" y="0"/>
                </a:moveTo>
                <a:lnTo>
                  <a:pt x="2495661" y="0"/>
                </a:lnTo>
                <a:lnTo>
                  <a:pt x="2495661" y="1730694"/>
                </a:lnTo>
                <a:lnTo>
                  <a:pt x="0" y="1730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20" id="20"/>
          <p:cNvSpPr txBox="true"/>
          <p:nvPr/>
        </p:nvSpPr>
        <p:spPr>
          <a:xfrm rot="0">
            <a:off x="13757404" y="3320294"/>
            <a:ext cx="2911494" cy="514350"/>
          </a:xfrm>
          <a:prstGeom prst="rect">
            <a:avLst/>
          </a:prstGeom>
        </p:spPr>
        <p:txBody>
          <a:bodyPr anchor="t" rtlCol="false" tIns="0" lIns="0" bIns="0" rIns="0">
            <a:spAutoFit/>
          </a:bodyPr>
          <a:lstStyle/>
          <a:p>
            <a:pPr algn="ctr">
              <a:lnSpc>
                <a:spcPts val="2759"/>
              </a:lnSpc>
              <a:spcBef>
                <a:spcPct val="0"/>
              </a:spcBef>
            </a:pPr>
            <a:r>
              <a:rPr lang="en-US" sz="2299">
                <a:solidFill>
                  <a:srgbClr val="935F55"/>
                </a:solidFill>
                <a:latin typeface="Cakerolli"/>
                <a:ea typeface="Cakerolli"/>
                <a:cs typeface="Cakerolli"/>
                <a:sym typeface="Cakerolli"/>
              </a:rPr>
              <a:t>Storing Processed Data</a:t>
            </a:r>
          </a:p>
        </p:txBody>
      </p:sp>
      <p:sp>
        <p:nvSpPr>
          <p:cNvPr name="TextBox 21" id="21"/>
          <p:cNvSpPr txBox="true"/>
          <p:nvPr/>
        </p:nvSpPr>
        <p:spPr>
          <a:xfrm rot="0">
            <a:off x="14421342" y="4447493"/>
            <a:ext cx="1334021" cy="514350"/>
          </a:xfrm>
          <a:prstGeom prst="rect">
            <a:avLst/>
          </a:prstGeom>
        </p:spPr>
        <p:txBody>
          <a:bodyPr anchor="t" rtlCol="false" tIns="0" lIns="0" bIns="0" rIns="0">
            <a:spAutoFit/>
          </a:bodyPr>
          <a:lstStyle/>
          <a:p>
            <a:pPr algn="ctr">
              <a:lnSpc>
                <a:spcPts val="2759"/>
              </a:lnSpc>
              <a:spcBef>
                <a:spcPct val="0"/>
              </a:spcBef>
            </a:pPr>
            <a:r>
              <a:rPr lang="en-US" sz="2299">
                <a:solidFill>
                  <a:srgbClr val="935F55"/>
                </a:solidFill>
                <a:latin typeface="Cakerolli"/>
                <a:ea typeface="Cakerolli"/>
                <a:cs typeface="Cakerolli"/>
                <a:sym typeface="Cakerolli"/>
              </a:rPr>
              <a:t>Pickle files</a:t>
            </a:r>
          </a:p>
        </p:txBody>
      </p:sp>
      <p:sp>
        <p:nvSpPr>
          <p:cNvPr name="AutoShape 22" id="22"/>
          <p:cNvSpPr/>
          <p:nvPr/>
        </p:nvSpPr>
        <p:spPr>
          <a:xfrm>
            <a:off x="9399111" y="5820118"/>
            <a:ext cx="762762" cy="564298"/>
          </a:xfrm>
          <a:prstGeom prst="line">
            <a:avLst/>
          </a:prstGeom>
          <a:ln cap="flat" w="38100">
            <a:solidFill>
              <a:srgbClr val="000000"/>
            </a:solidFill>
            <a:prstDash val="solid"/>
            <a:headEnd type="none" len="sm" w="sm"/>
            <a:tailEnd type="arrow" len="sm" w="med"/>
          </a:ln>
        </p:spPr>
      </p:sp>
      <p:sp>
        <p:nvSpPr>
          <p:cNvPr name="AutoShape 23" id="23"/>
          <p:cNvSpPr/>
          <p:nvPr/>
        </p:nvSpPr>
        <p:spPr>
          <a:xfrm flipV="true">
            <a:off x="13153459" y="5820118"/>
            <a:ext cx="603945" cy="696342"/>
          </a:xfrm>
          <a:prstGeom prst="line">
            <a:avLst/>
          </a:prstGeom>
          <a:ln cap="flat" w="38100">
            <a:solidFill>
              <a:srgbClr val="000000"/>
            </a:solidFill>
            <a:prstDash val="solid"/>
            <a:headEnd type="none" len="sm" w="sm"/>
            <a:tailEnd type="arrow" len="sm" w="med"/>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DAGYF5spFXM</dc:identifier>
  <dcterms:modified xsi:type="dcterms:W3CDTF">2011-08-01T06:04:30Z</dcterms:modified>
  <cp:revision>1</cp:revision>
  <dc:title>journal</dc:title>
</cp:coreProperties>
</file>